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9" r:id="rId4"/>
    <p:sldId id="257" r:id="rId5"/>
    <p:sldId id="260" r:id="rId6"/>
    <p:sldId id="266" r:id="rId7"/>
    <p:sldId id="261" r:id="rId8"/>
    <p:sldId id="268" r:id="rId9"/>
    <p:sldId id="258" r:id="rId10"/>
    <p:sldId id="271" r:id="rId11"/>
  </p:sldIdLst>
  <p:sldSz cx="18288000" cy="10287000"/>
  <p:notesSz cx="6858000" cy="9144000"/>
  <p:embeddedFontLst>
    <p:embeddedFont>
      <p:font typeface="Eczar Bold" panose="020B0604020202020204" charset="0"/>
      <p:regular r:id="rId12"/>
    </p:embeddedFont>
    <p:embeddedFont>
      <p:font typeface="DM Sans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czar Ultra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6" autoAdjust="0"/>
    <p:restoredTop sz="94622" autoAdjust="0"/>
  </p:normalViewPr>
  <p:slideViewPr>
    <p:cSldViewPr>
      <p:cViewPr>
        <p:scale>
          <a:sx n="50" d="100"/>
          <a:sy n="50" d="100"/>
        </p:scale>
        <p:origin x="477" y="1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9.sv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12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66.svg"/><Relationship Id="rId5" Type="http://schemas.openxmlformats.org/officeDocument/2006/relationships/image" Target="../media/image9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8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svg"/><Relationship Id="rId10" Type="http://schemas.openxmlformats.org/officeDocument/2006/relationships/image" Target="../media/image14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jpeg"/><Relationship Id="rId3" Type="http://schemas.openxmlformats.org/officeDocument/2006/relationships/image" Target="../media/image59.svg"/><Relationship Id="rId7" Type="http://schemas.openxmlformats.org/officeDocument/2006/relationships/image" Target="../media/image61.svg"/><Relationship Id="rId12" Type="http://schemas.openxmlformats.org/officeDocument/2006/relationships/image" Target="../media/image6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15" Type="http://schemas.openxmlformats.org/officeDocument/2006/relationships/image" Target="../media/image22.jpeg"/><Relationship Id="rId4" Type="http://schemas.openxmlformats.org/officeDocument/2006/relationships/image" Target="../media/image11.png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svg"/><Relationship Id="rId3" Type="http://schemas.openxmlformats.org/officeDocument/2006/relationships/image" Target="../media/image10.svg"/><Relationship Id="rId12" Type="http://schemas.openxmlformats.org/officeDocument/2006/relationships/image" Target="../media/image28.png"/><Relationship Id="rId2" Type="http://schemas.openxmlformats.org/officeDocument/2006/relationships/image" Target="../media/image26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78.svg"/><Relationship Id="rId15" Type="http://schemas.openxmlformats.org/officeDocument/2006/relationships/image" Target="../media/image30.png"/><Relationship Id="rId4" Type="http://schemas.openxmlformats.org/officeDocument/2006/relationships/image" Target="../media/image27.png"/><Relationship Id="rId1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214394" y="1089605"/>
            <a:ext cx="24170640" cy="23741852"/>
            <a:chOff x="0" y="0"/>
            <a:chExt cx="32227520" cy="31655802"/>
          </a:xfrm>
        </p:grpSpPr>
        <p:sp>
          <p:nvSpPr>
            <p:cNvPr id="3" name="AutoShape 3"/>
            <p:cNvSpPr/>
            <p:nvPr/>
          </p:nvSpPr>
          <p:spPr>
            <a:xfrm>
              <a:off x="0" y="2151115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22185768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286038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2353500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24209618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2488423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2555885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26233468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2690808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2758270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2825731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0" y="2893193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2960655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3028116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3095578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3163040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1076695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11441568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1211618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0" y="1279080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0" y="13465418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0" y="1414003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0" y="1481465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0" y="15489268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0" y="1616388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0" y="1683850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0" y="1751311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0" y="1818773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0" y="1886235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0" y="1953696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0" y="2021158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0" y="2088620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0" y="2540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0" y="70001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0" y="137463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0" y="204925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0" y="272386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0" y="339848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0" y="407310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0" y="474771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0" y="542233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0" y="609695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0" y="677156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0" y="744618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0" y="812080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0" y="8795418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0" y="947003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0" y="1014465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1" name="Group 51"/>
          <p:cNvGrpSpPr/>
          <p:nvPr/>
        </p:nvGrpSpPr>
        <p:grpSpPr>
          <a:xfrm>
            <a:off x="-2941320" y="1350611"/>
            <a:ext cx="24170640" cy="7627538"/>
            <a:chOff x="0" y="0"/>
            <a:chExt cx="32227520" cy="10170051"/>
          </a:xfrm>
        </p:grpSpPr>
        <p:sp>
          <p:nvSpPr>
            <p:cNvPr id="52" name="AutoShape 52"/>
            <p:cNvSpPr/>
            <p:nvPr/>
          </p:nvSpPr>
          <p:spPr>
            <a:xfrm>
              <a:off x="0" y="2540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0" y="70001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0" y="137463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0" y="204925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0" y="272386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0" y="339848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0" y="407310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>
              <a:off x="0" y="474771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0" y="542233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0" y="609695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0" y="677156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0" y="744618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0" y="812080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0" y="8795418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0" y="947003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0" y="1014465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8" name="Group 68"/>
          <p:cNvGrpSpPr/>
          <p:nvPr/>
        </p:nvGrpSpPr>
        <p:grpSpPr>
          <a:xfrm>
            <a:off x="-2941320" y="9454400"/>
            <a:ext cx="24170640" cy="7627538"/>
            <a:chOff x="0" y="0"/>
            <a:chExt cx="32227520" cy="10170051"/>
          </a:xfrm>
        </p:grpSpPr>
        <p:sp>
          <p:nvSpPr>
            <p:cNvPr id="69" name="AutoShape 69"/>
            <p:cNvSpPr/>
            <p:nvPr/>
          </p:nvSpPr>
          <p:spPr>
            <a:xfrm>
              <a:off x="0" y="2540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0" y="70001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1" name="AutoShape 71"/>
            <p:cNvSpPr/>
            <p:nvPr/>
          </p:nvSpPr>
          <p:spPr>
            <a:xfrm>
              <a:off x="0" y="137463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2" name="AutoShape 72"/>
            <p:cNvSpPr/>
            <p:nvPr/>
          </p:nvSpPr>
          <p:spPr>
            <a:xfrm>
              <a:off x="0" y="204925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3" name="AutoShape 73"/>
            <p:cNvSpPr/>
            <p:nvPr/>
          </p:nvSpPr>
          <p:spPr>
            <a:xfrm>
              <a:off x="0" y="272386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4" name="AutoShape 74"/>
            <p:cNvSpPr/>
            <p:nvPr/>
          </p:nvSpPr>
          <p:spPr>
            <a:xfrm>
              <a:off x="0" y="339848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5" name="AutoShape 75"/>
            <p:cNvSpPr/>
            <p:nvPr/>
          </p:nvSpPr>
          <p:spPr>
            <a:xfrm>
              <a:off x="0" y="407310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6" name="AutoShape 76"/>
            <p:cNvSpPr/>
            <p:nvPr/>
          </p:nvSpPr>
          <p:spPr>
            <a:xfrm>
              <a:off x="0" y="474771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7" name="AutoShape 77"/>
            <p:cNvSpPr/>
            <p:nvPr/>
          </p:nvSpPr>
          <p:spPr>
            <a:xfrm>
              <a:off x="0" y="542233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8" name="AutoShape 78"/>
            <p:cNvSpPr/>
            <p:nvPr/>
          </p:nvSpPr>
          <p:spPr>
            <a:xfrm>
              <a:off x="0" y="609695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9" name="AutoShape 79"/>
            <p:cNvSpPr/>
            <p:nvPr/>
          </p:nvSpPr>
          <p:spPr>
            <a:xfrm>
              <a:off x="0" y="6771567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0" name="AutoShape 80"/>
            <p:cNvSpPr/>
            <p:nvPr/>
          </p:nvSpPr>
          <p:spPr>
            <a:xfrm>
              <a:off x="0" y="744618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1" name="AutoShape 81"/>
            <p:cNvSpPr/>
            <p:nvPr/>
          </p:nvSpPr>
          <p:spPr>
            <a:xfrm>
              <a:off x="0" y="812080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2" name="AutoShape 82"/>
            <p:cNvSpPr/>
            <p:nvPr/>
          </p:nvSpPr>
          <p:spPr>
            <a:xfrm>
              <a:off x="0" y="8795418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3" name="AutoShape 83"/>
            <p:cNvSpPr/>
            <p:nvPr/>
          </p:nvSpPr>
          <p:spPr>
            <a:xfrm>
              <a:off x="0" y="9470034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4" name="AutoShape 84"/>
            <p:cNvSpPr/>
            <p:nvPr/>
          </p:nvSpPr>
          <p:spPr>
            <a:xfrm>
              <a:off x="0" y="10144651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7647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5" name="Group 85"/>
          <p:cNvGrpSpPr/>
          <p:nvPr/>
        </p:nvGrpSpPr>
        <p:grpSpPr>
          <a:xfrm rot="-5400000">
            <a:off x="8706395" y="-8706395"/>
            <a:ext cx="875211" cy="18288000"/>
            <a:chOff x="0" y="0"/>
            <a:chExt cx="178604" cy="3732031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178604" cy="3732031"/>
            </a:xfrm>
            <a:custGeom>
              <a:avLst/>
              <a:gdLst/>
              <a:ahLst/>
              <a:cxnLst/>
              <a:rect l="l" t="t" r="r" b="b"/>
              <a:pathLst>
                <a:path w="178604" h="3732031">
                  <a:moveTo>
                    <a:pt x="0" y="0"/>
                  </a:moveTo>
                  <a:lnTo>
                    <a:pt x="178604" y="0"/>
                  </a:lnTo>
                  <a:lnTo>
                    <a:pt x="178604" y="3732031"/>
                  </a:lnTo>
                  <a:lnTo>
                    <a:pt x="0" y="3732031"/>
                  </a:lnTo>
                  <a:close/>
                </a:path>
              </a:pathLst>
            </a:custGeom>
            <a:solidFill>
              <a:srgbClr val="DF7FB3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7" name="TextBox 87"/>
            <p:cNvSpPr txBox="1"/>
            <p:nvPr/>
          </p:nvSpPr>
          <p:spPr>
            <a:xfrm>
              <a:off x="0" y="-38100"/>
              <a:ext cx="178604" cy="3770131"/>
            </a:xfrm>
            <a:prstGeom prst="rect">
              <a:avLst/>
            </a:prstGeom>
          </p:spPr>
          <p:txBody>
            <a:bodyPr lIns="65563" tIns="65563" rIns="65563" bIns="65563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552450" y="261393"/>
            <a:ext cx="352425" cy="352425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110713" y="261393"/>
            <a:ext cx="352425" cy="352425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1672688" y="261393"/>
            <a:ext cx="352425" cy="352425"/>
            <a:chOff x="0" y="0"/>
            <a:chExt cx="812800" cy="8128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6" name="TextBox 9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17364075" y="133350"/>
            <a:ext cx="571500" cy="571500"/>
            <a:chOff x="0" y="0"/>
            <a:chExt cx="812800" cy="81280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5EE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9" name="TextBox 9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0" name="AutoShape 100"/>
          <p:cNvSpPr/>
          <p:nvPr/>
        </p:nvSpPr>
        <p:spPr>
          <a:xfrm>
            <a:off x="17468496" y="237771"/>
            <a:ext cx="362659" cy="362659"/>
          </a:xfrm>
          <a:prstGeom prst="line">
            <a:avLst/>
          </a:prstGeom>
          <a:ln w="19050" cap="flat">
            <a:solidFill>
              <a:srgbClr val="1C1B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1" name="AutoShape 101"/>
          <p:cNvSpPr/>
          <p:nvPr/>
        </p:nvSpPr>
        <p:spPr>
          <a:xfrm flipV="1">
            <a:off x="17468496" y="237771"/>
            <a:ext cx="362659" cy="362659"/>
          </a:xfrm>
          <a:prstGeom prst="line">
            <a:avLst/>
          </a:prstGeom>
          <a:ln w="19050" cap="flat">
            <a:solidFill>
              <a:srgbClr val="1C1B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2" name="TextBox 102"/>
          <p:cNvSpPr txBox="1"/>
          <p:nvPr/>
        </p:nvSpPr>
        <p:spPr>
          <a:xfrm>
            <a:off x="3484267" y="2739267"/>
            <a:ext cx="11200077" cy="6093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800" dirty="0" smtClean="0">
                <a:solidFill>
                  <a:srgbClr val="00935B"/>
                </a:solidFill>
                <a:latin typeface="Eczar Ultra-Bold"/>
              </a:rPr>
              <a:t>Social </a:t>
            </a:r>
            <a:r>
              <a:rPr lang="en-US" sz="8800" dirty="0">
                <a:solidFill>
                  <a:srgbClr val="00935B"/>
                </a:solidFill>
                <a:latin typeface="Eczar Ultra-Bold"/>
              </a:rPr>
              <a:t>Media </a:t>
            </a:r>
            <a:endParaRPr lang="en-US" sz="8800" dirty="0" smtClean="0">
              <a:solidFill>
                <a:srgbClr val="00935B"/>
              </a:solidFill>
              <a:latin typeface="Eczar Ultra-Bold"/>
            </a:endParaRPr>
          </a:p>
          <a:p>
            <a:pPr algn="ctr">
              <a:lnSpc>
                <a:spcPct val="150000"/>
              </a:lnSpc>
            </a:pPr>
            <a:r>
              <a:rPr lang="en-US" sz="8800" dirty="0" smtClean="0">
                <a:solidFill>
                  <a:srgbClr val="00935B"/>
                </a:solidFill>
                <a:latin typeface="Eczar Ultra-Bold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lang="en-US" sz="8800" dirty="0" smtClean="0">
                <a:solidFill>
                  <a:srgbClr val="00935B"/>
                </a:solidFill>
                <a:latin typeface="Eczar Ultra-Bold"/>
              </a:rPr>
              <a:t>Mental </a:t>
            </a:r>
            <a:r>
              <a:rPr lang="en-US" sz="8000" dirty="0" smtClean="0">
                <a:solidFill>
                  <a:srgbClr val="00935B"/>
                </a:solidFill>
                <a:latin typeface="Eczar Ultra-Bold"/>
              </a:rPr>
              <a:t>Health</a:t>
            </a:r>
            <a:endParaRPr lang="en-US" sz="8000" dirty="0">
              <a:solidFill>
                <a:srgbClr val="00935B"/>
              </a:solidFill>
              <a:latin typeface="Eczar Ultra-Bold"/>
            </a:endParaRPr>
          </a:p>
        </p:txBody>
      </p:sp>
      <p:sp>
        <p:nvSpPr>
          <p:cNvPr id="103" name="Freeform 103"/>
          <p:cNvSpPr/>
          <p:nvPr/>
        </p:nvSpPr>
        <p:spPr>
          <a:xfrm>
            <a:off x="-836843" y="2019300"/>
            <a:ext cx="4247535" cy="4114800"/>
          </a:xfrm>
          <a:custGeom>
            <a:avLst/>
            <a:gdLst/>
            <a:ahLst/>
            <a:cxnLst/>
            <a:rect l="l" t="t" r="r" b="b"/>
            <a:pathLst>
              <a:path w="4247535" h="4114800">
                <a:moveTo>
                  <a:pt x="0" y="0"/>
                </a:moveTo>
                <a:lnTo>
                  <a:pt x="4247536" y="0"/>
                </a:lnTo>
                <a:lnTo>
                  <a:pt x="42475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4" name="Freeform 104"/>
          <p:cNvSpPr/>
          <p:nvPr/>
        </p:nvSpPr>
        <p:spPr>
          <a:xfrm>
            <a:off x="14254902" y="6397691"/>
            <a:ext cx="4484796" cy="4114800"/>
          </a:xfrm>
          <a:custGeom>
            <a:avLst/>
            <a:gdLst/>
            <a:ahLst/>
            <a:cxnLst/>
            <a:rect l="l" t="t" r="r" b="b"/>
            <a:pathLst>
              <a:path w="4484796" h="4114800">
                <a:moveTo>
                  <a:pt x="0" y="0"/>
                </a:moveTo>
                <a:lnTo>
                  <a:pt x="4484796" y="0"/>
                </a:lnTo>
                <a:lnTo>
                  <a:pt x="4484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5" name="Freeform 105"/>
          <p:cNvSpPr/>
          <p:nvPr/>
        </p:nvSpPr>
        <p:spPr>
          <a:xfrm>
            <a:off x="15085650" y="1350611"/>
            <a:ext cx="1003223" cy="3040070"/>
          </a:xfrm>
          <a:custGeom>
            <a:avLst/>
            <a:gdLst/>
            <a:ahLst/>
            <a:cxnLst/>
            <a:rect l="l" t="t" r="r" b="b"/>
            <a:pathLst>
              <a:path w="1003223" h="3040070">
                <a:moveTo>
                  <a:pt x="0" y="0"/>
                </a:moveTo>
                <a:lnTo>
                  <a:pt x="1003223" y="0"/>
                </a:lnTo>
                <a:lnTo>
                  <a:pt x="1003223" y="3040071"/>
                </a:lnTo>
                <a:lnTo>
                  <a:pt x="0" y="3040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6" name="Freeform 106"/>
          <p:cNvSpPr/>
          <p:nvPr/>
        </p:nvSpPr>
        <p:spPr>
          <a:xfrm>
            <a:off x="-246907" y="8537387"/>
            <a:ext cx="7315200" cy="1975104"/>
          </a:xfrm>
          <a:custGeom>
            <a:avLst/>
            <a:gdLst/>
            <a:ahLst/>
            <a:cxnLst/>
            <a:rect l="l" t="t" r="r" b="b"/>
            <a:pathLst>
              <a:path w="7315200" h="1975104">
                <a:moveTo>
                  <a:pt x="0" y="0"/>
                </a:moveTo>
                <a:lnTo>
                  <a:pt x="7315200" y="0"/>
                </a:lnTo>
                <a:lnTo>
                  <a:pt x="7315200" y="1975104"/>
                </a:lnTo>
                <a:lnTo>
                  <a:pt x="0" y="1975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7" name="TextBox 107"/>
          <p:cNvSpPr txBox="1"/>
          <p:nvPr/>
        </p:nvSpPr>
        <p:spPr>
          <a:xfrm>
            <a:off x="4466563" y="1137836"/>
            <a:ext cx="9394561" cy="1369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98"/>
              </a:lnSpc>
            </a:pPr>
            <a:r>
              <a:rPr lang="en-US" sz="6000" dirty="0" smtClean="0">
                <a:solidFill>
                  <a:srgbClr val="000000"/>
                </a:solidFill>
                <a:latin typeface="Eczar Bold"/>
              </a:rPr>
              <a:t>STATS N FACTS</a:t>
            </a:r>
            <a:endParaRPr lang="en-US" sz="6000" dirty="0">
              <a:solidFill>
                <a:srgbClr val="000000"/>
              </a:solidFill>
              <a:latin typeface="Ecza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41320" y="-6941820"/>
            <a:ext cx="24170640" cy="24170640"/>
            <a:chOff x="0" y="0"/>
            <a:chExt cx="32227520" cy="32227520"/>
          </a:xfrm>
        </p:grpSpPr>
        <p:sp>
          <p:nvSpPr>
            <p:cNvPr id="3" name="AutoShape 3"/>
            <p:cNvSpPr/>
            <p:nvPr/>
          </p:nvSpPr>
          <p:spPr>
            <a:xfrm>
              <a:off x="0" y="96483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03230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09976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16722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123468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30214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136960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143707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50453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1571994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163945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0" y="170691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1774379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1841841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90930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1979417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204687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211434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218180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0" y="224926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04305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97558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90812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84066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77320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70574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63828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57081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50335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43589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36843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30097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3351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16604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9858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3112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2117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205000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1982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915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1847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178016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712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164523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157777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151031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144285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137539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130793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>
              <a:off x="124046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117300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110554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319162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312416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30567028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2989241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>
              <a:off x="292177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285431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278685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271939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265193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2584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251700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2449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2382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>
              <a:off x="2314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9" name="AutoShape 69"/>
            <p:cNvSpPr/>
            <p:nvPr/>
          </p:nvSpPr>
          <p:spPr>
            <a:xfrm>
              <a:off x="224716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2179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1" name="Freeform 71"/>
          <p:cNvSpPr/>
          <p:nvPr/>
        </p:nvSpPr>
        <p:spPr>
          <a:xfrm>
            <a:off x="-1536319" y="4539787"/>
            <a:ext cx="4291838" cy="4114800"/>
          </a:xfrm>
          <a:custGeom>
            <a:avLst/>
            <a:gdLst/>
            <a:ahLst/>
            <a:cxnLst/>
            <a:rect l="l" t="t" r="r" b="b"/>
            <a:pathLst>
              <a:path w="4291838" h="4114800">
                <a:moveTo>
                  <a:pt x="0" y="0"/>
                </a:moveTo>
                <a:lnTo>
                  <a:pt x="4291838" y="0"/>
                </a:lnTo>
                <a:lnTo>
                  <a:pt x="4291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10514572" y="-1600200"/>
            <a:ext cx="4231157" cy="4114800"/>
          </a:xfrm>
          <a:custGeom>
            <a:avLst/>
            <a:gdLst/>
            <a:ahLst/>
            <a:cxnLst/>
            <a:rect l="l" t="t" r="r" b="b"/>
            <a:pathLst>
              <a:path w="4231157" h="4114800">
                <a:moveTo>
                  <a:pt x="0" y="0"/>
                </a:moveTo>
                <a:lnTo>
                  <a:pt x="4231156" y="0"/>
                </a:lnTo>
                <a:lnTo>
                  <a:pt x="42311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12630150" y="6172200"/>
            <a:ext cx="2705481" cy="4114800"/>
          </a:xfrm>
          <a:custGeom>
            <a:avLst/>
            <a:gdLst/>
            <a:ahLst/>
            <a:cxnLst/>
            <a:rect l="l" t="t" r="r" b="b"/>
            <a:pathLst>
              <a:path w="2705481" h="4114800">
                <a:moveTo>
                  <a:pt x="0" y="0"/>
                </a:moveTo>
                <a:lnTo>
                  <a:pt x="2705481" y="0"/>
                </a:lnTo>
                <a:lnTo>
                  <a:pt x="27054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 rot="2996113">
            <a:off x="2346391" y="-238892"/>
            <a:ext cx="2222349" cy="4478285"/>
          </a:xfrm>
          <a:custGeom>
            <a:avLst/>
            <a:gdLst/>
            <a:ahLst/>
            <a:cxnLst/>
            <a:rect l="l" t="t" r="r" b="b"/>
            <a:pathLst>
              <a:path w="2222349" h="4478285">
                <a:moveTo>
                  <a:pt x="0" y="0"/>
                </a:moveTo>
                <a:lnTo>
                  <a:pt x="2222349" y="0"/>
                </a:lnTo>
                <a:lnTo>
                  <a:pt x="2222349" y="4478284"/>
                </a:lnTo>
                <a:lnTo>
                  <a:pt x="0" y="4478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5" name="Group 75"/>
          <p:cNvGrpSpPr/>
          <p:nvPr/>
        </p:nvGrpSpPr>
        <p:grpSpPr>
          <a:xfrm>
            <a:off x="3729073" y="3811257"/>
            <a:ext cx="10829854" cy="2214950"/>
            <a:chOff x="0" y="161925"/>
            <a:chExt cx="14439805" cy="2953267"/>
          </a:xfrm>
        </p:grpSpPr>
        <p:sp>
          <p:nvSpPr>
            <p:cNvPr id="76" name="TextBox 76"/>
            <p:cNvSpPr txBox="1"/>
            <p:nvPr/>
          </p:nvSpPr>
          <p:spPr>
            <a:xfrm>
              <a:off x="0" y="161925"/>
              <a:ext cx="14439805" cy="2182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248"/>
                </a:lnSpc>
                <a:spcBef>
                  <a:spcPct val="0"/>
                </a:spcBef>
              </a:pPr>
              <a:r>
                <a:rPr lang="en-US" sz="11555" u="none" strike="noStrike">
                  <a:solidFill>
                    <a:srgbClr val="007932"/>
                  </a:solidFill>
                  <a:latin typeface="Eczar Bold"/>
                </a:rPr>
                <a:t>Thank you!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2632993" y="2277356"/>
              <a:ext cx="9173818" cy="837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900"/>
                </a:lnSpc>
                <a:spcBef>
                  <a:spcPct val="0"/>
                </a:spcBef>
              </a:pPr>
              <a:endParaRPr lang="en-US" sz="3500" u="none" strike="noStrike" dirty="0">
                <a:solidFill>
                  <a:srgbClr val="000000"/>
                </a:solidFill>
                <a:latin typeface="Eczar Bold"/>
              </a:endParaRPr>
            </a:p>
          </p:txBody>
        </p:sp>
      </p:grpSp>
      <p:sp>
        <p:nvSpPr>
          <p:cNvPr id="78" name="Freeform 78"/>
          <p:cNvSpPr/>
          <p:nvPr/>
        </p:nvSpPr>
        <p:spPr>
          <a:xfrm rot="-5306894">
            <a:off x="13345109" y="3751461"/>
            <a:ext cx="7828382" cy="2109543"/>
          </a:xfrm>
          <a:custGeom>
            <a:avLst/>
            <a:gdLst/>
            <a:ahLst/>
            <a:cxnLst/>
            <a:rect l="l" t="t" r="r" b="b"/>
            <a:pathLst>
              <a:path w="7828382" h="2109543">
                <a:moveTo>
                  <a:pt x="0" y="0"/>
                </a:moveTo>
                <a:lnTo>
                  <a:pt x="7828382" y="0"/>
                </a:lnTo>
                <a:lnTo>
                  <a:pt x="7828382" y="2109543"/>
                </a:lnTo>
                <a:lnTo>
                  <a:pt x="0" y="2109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2279600" y="7781313"/>
            <a:ext cx="8640396" cy="3449273"/>
          </a:xfrm>
          <a:custGeom>
            <a:avLst/>
            <a:gdLst/>
            <a:ahLst/>
            <a:cxnLst/>
            <a:rect l="l" t="t" r="r" b="b"/>
            <a:pathLst>
              <a:path w="8640396" h="3449273">
                <a:moveTo>
                  <a:pt x="0" y="0"/>
                </a:moveTo>
                <a:lnTo>
                  <a:pt x="8640396" y="0"/>
                </a:lnTo>
                <a:lnTo>
                  <a:pt x="8640396" y="3449274"/>
                </a:lnTo>
                <a:lnTo>
                  <a:pt x="0" y="34492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8000" y="-7277100"/>
            <a:ext cx="24170640" cy="24170640"/>
            <a:chOff x="0" y="0"/>
            <a:chExt cx="32227520" cy="32227520"/>
          </a:xfrm>
        </p:grpSpPr>
        <p:sp>
          <p:nvSpPr>
            <p:cNvPr id="3" name="AutoShape 3"/>
            <p:cNvSpPr/>
            <p:nvPr/>
          </p:nvSpPr>
          <p:spPr>
            <a:xfrm>
              <a:off x="0" y="96483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03230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09976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16722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123468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30214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136960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143707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50453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1571994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163945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0" y="170691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1774379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1841841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90930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1979417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204687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211434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218180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0" y="224926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04305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97558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90812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84066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77320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70574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63828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57081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50335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43589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36843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30097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3351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16604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9858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3112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2117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205000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1982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915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1847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178016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712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164523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157777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151031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144285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137539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130793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>
              <a:off x="124046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117300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110554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319162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312416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30567028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2989241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>
              <a:off x="292177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285431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278685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271939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265193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2584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251700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2449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2382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>
              <a:off x="2314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9" name="AutoShape 69"/>
            <p:cNvSpPr/>
            <p:nvPr/>
          </p:nvSpPr>
          <p:spPr>
            <a:xfrm>
              <a:off x="224716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2179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1" name="Freeform 71"/>
          <p:cNvSpPr/>
          <p:nvPr/>
        </p:nvSpPr>
        <p:spPr>
          <a:xfrm>
            <a:off x="3586468" y="1351185"/>
            <a:ext cx="10019074" cy="8235996"/>
          </a:xfrm>
          <a:custGeom>
            <a:avLst/>
            <a:gdLst/>
            <a:ahLst/>
            <a:cxnLst/>
            <a:rect l="l" t="t" r="r" b="b"/>
            <a:pathLst>
              <a:path w="8590082" h="7840402">
                <a:moveTo>
                  <a:pt x="0" y="0"/>
                </a:moveTo>
                <a:lnTo>
                  <a:pt x="8590081" y="0"/>
                </a:lnTo>
                <a:lnTo>
                  <a:pt x="8590081" y="7840402"/>
                </a:lnTo>
                <a:lnTo>
                  <a:pt x="0" y="7840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 rot="2409667">
            <a:off x="-382139" y="-834465"/>
            <a:ext cx="2222349" cy="4478285"/>
          </a:xfrm>
          <a:custGeom>
            <a:avLst/>
            <a:gdLst/>
            <a:ahLst/>
            <a:cxnLst/>
            <a:rect l="l" t="t" r="r" b="b"/>
            <a:pathLst>
              <a:path w="2222349" h="4478285">
                <a:moveTo>
                  <a:pt x="0" y="0"/>
                </a:moveTo>
                <a:lnTo>
                  <a:pt x="2222349" y="0"/>
                </a:lnTo>
                <a:lnTo>
                  <a:pt x="2222349" y="4478285"/>
                </a:lnTo>
                <a:lnTo>
                  <a:pt x="0" y="447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77"/>
          <p:cNvSpPr/>
          <p:nvPr/>
        </p:nvSpPr>
        <p:spPr>
          <a:xfrm>
            <a:off x="13160235" y="7948642"/>
            <a:ext cx="7315200" cy="2836743"/>
          </a:xfrm>
          <a:custGeom>
            <a:avLst/>
            <a:gdLst/>
            <a:ahLst/>
            <a:cxnLst/>
            <a:rect l="l" t="t" r="r" b="b"/>
            <a:pathLst>
              <a:path w="7315200" h="2836743">
                <a:moveTo>
                  <a:pt x="0" y="0"/>
                </a:moveTo>
                <a:lnTo>
                  <a:pt x="7315200" y="0"/>
                </a:lnTo>
                <a:lnTo>
                  <a:pt x="7315200" y="2836742"/>
                </a:lnTo>
                <a:lnTo>
                  <a:pt x="0" y="2836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8" name="TextBox 78"/>
          <p:cNvSpPr txBox="1"/>
          <p:nvPr/>
        </p:nvSpPr>
        <p:spPr>
          <a:xfrm>
            <a:off x="4568275" y="-695841"/>
            <a:ext cx="8164669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978"/>
              </a:lnSpc>
            </a:pPr>
            <a:r>
              <a:rPr lang="en-US" sz="4400" smtClean="0">
                <a:solidFill>
                  <a:srgbClr val="007932"/>
                </a:solidFill>
                <a:latin typeface="Eczar Bold"/>
              </a:rPr>
              <a:t>STATS N FACTS</a:t>
            </a:r>
            <a:endParaRPr lang="en-US" sz="4400" dirty="0">
              <a:solidFill>
                <a:srgbClr val="007932"/>
              </a:solidFill>
              <a:latin typeface="Eczar Bold"/>
            </a:endParaRPr>
          </a:p>
        </p:txBody>
      </p:sp>
      <p:sp>
        <p:nvSpPr>
          <p:cNvPr id="79" name="TextBox 79"/>
          <p:cNvSpPr txBox="1"/>
          <p:nvPr/>
        </p:nvSpPr>
        <p:spPr>
          <a:xfrm>
            <a:off x="4745454" y="4062680"/>
            <a:ext cx="7197023" cy="3141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3535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7932"/>
                </a:solidFill>
                <a:latin typeface="Eczar Bold" panose="020B0604020202020204" charset="0"/>
                <a:cs typeface="Eczar Bold" panose="020B0604020202020204" charset="0"/>
              </a:rPr>
              <a:t>Ananya</a:t>
            </a:r>
            <a:r>
              <a:rPr lang="en-US" sz="3200" b="1" dirty="0" smtClean="0">
                <a:solidFill>
                  <a:srgbClr val="007932"/>
                </a:solidFill>
                <a:latin typeface="Eczar Bold" panose="020B0604020202020204" charset="0"/>
                <a:cs typeface="Eczar Bold" panose="020B0604020202020204" charset="0"/>
              </a:rPr>
              <a:t> Verma - E22CSEU0773</a:t>
            </a:r>
          </a:p>
          <a:p>
            <a:pPr marL="0" lvl="1" indent="0" algn="just">
              <a:lnSpc>
                <a:spcPts val="3535"/>
              </a:lnSpc>
              <a:spcBef>
                <a:spcPct val="0"/>
              </a:spcBef>
            </a:pPr>
            <a:endParaRPr lang="en-US" sz="3200" b="1" dirty="0" smtClean="0">
              <a:solidFill>
                <a:srgbClr val="007932"/>
              </a:solidFill>
              <a:latin typeface="Eczar Bold" panose="020B0604020202020204" charset="0"/>
              <a:cs typeface="Eczar Bold" panose="020B0604020202020204" charset="0"/>
            </a:endParaRPr>
          </a:p>
          <a:p>
            <a:pPr marL="0" lvl="1" indent="0" algn="just">
              <a:lnSpc>
                <a:spcPts val="3535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007932"/>
                </a:solidFill>
                <a:latin typeface="Eczar Bold" panose="020B0604020202020204" charset="0"/>
                <a:cs typeface="Eczar Bold" panose="020B0604020202020204" charset="0"/>
              </a:rPr>
              <a:t>Atishya Pradhan – E22CSEU0759</a:t>
            </a:r>
          </a:p>
          <a:p>
            <a:pPr marL="0" lvl="1" indent="0" algn="just">
              <a:lnSpc>
                <a:spcPts val="3535"/>
              </a:lnSpc>
              <a:spcBef>
                <a:spcPct val="0"/>
              </a:spcBef>
            </a:pPr>
            <a:endParaRPr lang="en-US" sz="3200" b="1" dirty="0" smtClean="0">
              <a:solidFill>
                <a:srgbClr val="007932"/>
              </a:solidFill>
              <a:latin typeface="Eczar Bold" panose="020B0604020202020204" charset="0"/>
              <a:cs typeface="Eczar Bold" panose="020B0604020202020204" charset="0"/>
            </a:endParaRPr>
          </a:p>
          <a:p>
            <a:pPr marL="0" lvl="1" indent="0" algn="just">
              <a:lnSpc>
                <a:spcPts val="3535"/>
              </a:lnSpc>
              <a:spcBef>
                <a:spcPct val="0"/>
              </a:spcBef>
            </a:pPr>
            <a:r>
              <a:rPr lang="en-US" sz="3200" b="1" u="none" strike="noStrike" dirty="0" err="1" smtClean="0">
                <a:solidFill>
                  <a:srgbClr val="007932"/>
                </a:solidFill>
                <a:latin typeface="Eczar Bold" panose="020B0604020202020204" charset="0"/>
                <a:cs typeface="Eczar Bold" panose="020B0604020202020204" charset="0"/>
              </a:rPr>
              <a:t>Saavi</a:t>
            </a:r>
            <a:r>
              <a:rPr lang="en-US" sz="3200" b="1" u="none" strike="noStrike" dirty="0" smtClean="0">
                <a:solidFill>
                  <a:srgbClr val="007932"/>
                </a:solidFill>
                <a:latin typeface="Eczar Bold" panose="020B0604020202020204" charset="0"/>
                <a:cs typeface="Eczar Bold" panose="020B0604020202020204" charset="0"/>
              </a:rPr>
              <a:t> Mittal – E22CSEU775</a:t>
            </a:r>
          </a:p>
          <a:p>
            <a:pPr marL="0" lvl="1" indent="0" algn="just">
              <a:lnSpc>
                <a:spcPts val="3535"/>
              </a:lnSpc>
              <a:spcBef>
                <a:spcPct val="0"/>
              </a:spcBef>
            </a:pPr>
            <a:endParaRPr lang="en-US" sz="3200" b="1" u="none" strike="noStrike" dirty="0" smtClean="0">
              <a:solidFill>
                <a:srgbClr val="007932"/>
              </a:solidFill>
              <a:latin typeface="Eczar Bold" panose="020B0604020202020204" charset="0"/>
              <a:cs typeface="Eczar Bold" panose="020B0604020202020204" charset="0"/>
            </a:endParaRPr>
          </a:p>
          <a:p>
            <a:pPr marL="0" lvl="1" indent="0" algn="just">
              <a:lnSpc>
                <a:spcPts val="3535"/>
              </a:lnSpc>
              <a:spcBef>
                <a:spcPct val="0"/>
              </a:spcBef>
            </a:pPr>
            <a:r>
              <a:rPr lang="en-US" sz="3200" b="1" dirty="0" err="1" smtClean="0">
                <a:solidFill>
                  <a:srgbClr val="007932"/>
                </a:solidFill>
                <a:latin typeface="Eczar Bold" panose="020B0604020202020204" charset="0"/>
                <a:cs typeface="Eczar Bold" panose="020B0604020202020204" charset="0"/>
              </a:rPr>
              <a:t>Bhavesh</a:t>
            </a:r>
            <a:r>
              <a:rPr lang="en-US" sz="3200" b="1" dirty="0" smtClean="0">
                <a:solidFill>
                  <a:srgbClr val="007932"/>
                </a:solidFill>
                <a:latin typeface="Eczar Bold" panose="020B0604020202020204" charset="0"/>
                <a:cs typeface="Eczar Bold" panose="020B0604020202020204" charset="0"/>
              </a:rPr>
              <a:t> </a:t>
            </a:r>
            <a:r>
              <a:rPr lang="en-US" sz="3200" b="1" dirty="0" err="1" smtClean="0">
                <a:solidFill>
                  <a:srgbClr val="007932"/>
                </a:solidFill>
                <a:latin typeface="Eczar Bold" panose="020B0604020202020204" charset="0"/>
                <a:cs typeface="Eczar Bold" panose="020B0604020202020204" charset="0"/>
              </a:rPr>
              <a:t>Pareta</a:t>
            </a:r>
            <a:r>
              <a:rPr lang="en-US" sz="3200" b="1" dirty="0" smtClean="0">
                <a:solidFill>
                  <a:srgbClr val="007932"/>
                </a:solidFill>
                <a:latin typeface="Eczar Bold" panose="020B0604020202020204" charset="0"/>
                <a:cs typeface="Eczar Bold" panose="020B0604020202020204" charset="0"/>
              </a:rPr>
              <a:t> – E22CSEU0778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82762" y="1669056"/>
            <a:ext cx="442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Eczar Bold" panose="020B0604020202020204" charset="0"/>
                <a:cs typeface="Eczar Bold" panose="020B0604020202020204" charset="0"/>
              </a:rPr>
              <a:t>TEAM MEMBERS</a:t>
            </a:r>
            <a:endParaRPr lang="en-US" sz="3600" dirty="0">
              <a:latin typeface="Eczar Bold" panose="020B0604020202020204" charset="0"/>
              <a:cs typeface="Eczar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91200" y="-7810500"/>
            <a:ext cx="24170640" cy="24170640"/>
            <a:chOff x="0" y="0"/>
            <a:chExt cx="32227520" cy="32227520"/>
          </a:xfrm>
        </p:grpSpPr>
        <p:sp>
          <p:nvSpPr>
            <p:cNvPr id="3" name="AutoShape 3"/>
            <p:cNvSpPr/>
            <p:nvPr/>
          </p:nvSpPr>
          <p:spPr>
            <a:xfrm>
              <a:off x="0" y="96483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03230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09976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16722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123468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30214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136960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143707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50453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1571994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163945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0" y="170691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1774379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1841841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90930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1979417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204687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211434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218180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0" y="224926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04305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97558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90812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84066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77320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70574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63828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57081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50335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43589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36843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30097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3351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16604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9858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3112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2117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205000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1982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915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1847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178016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712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164523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157777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151031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144285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137539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130793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>
              <a:off x="124046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117300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110554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319162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312416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30567028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2989241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>
              <a:off x="292177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285431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278685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271939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265193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2584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251700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2449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2382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>
              <a:off x="2314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9" name="AutoShape 69"/>
            <p:cNvSpPr/>
            <p:nvPr/>
          </p:nvSpPr>
          <p:spPr>
            <a:xfrm>
              <a:off x="224716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2179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1" name="Freeform 71"/>
          <p:cNvSpPr/>
          <p:nvPr/>
        </p:nvSpPr>
        <p:spPr>
          <a:xfrm>
            <a:off x="1380686" y="518775"/>
            <a:ext cx="6549327" cy="8454329"/>
          </a:xfrm>
          <a:custGeom>
            <a:avLst/>
            <a:gdLst/>
            <a:ahLst/>
            <a:cxnLst/>
            <a:rect l="l" t="t" r="r" b="b"/>
            <a:pathLst>
              <a:path w="7389976" h="9195671">
                <a:moveTo>
                  <a:pt x="0" y="0"/>
                </a:moveTo>
                <a:lnTo>
                  <a:pt x="7389976" y="0"/>
                </a:lnTo>
                <a:lnTo>
                  <a:pt x="7389976" y="9195671"/>
                </a:lnTo>
                <a:lnTo>
                  <a:pt x="0" y="9195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2" name="Group 72"/>
          <p:cNvGrpSpPr/>
          <p:nvPr/>
        </p:nvGrpSpPr>
        <p:grpSpPr>
          <a:xfrm>
            <a:off x="9186625" y="1449644"/>
            <a:ext cx="8451860" cy="6482439"/>
            <a:chOff x="0" y="0"/>
            <a:chExt cx="812800" cy="352068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352068"/>
            </a:xfrm>
            <a:custGeom>
              <a:avLst/>
              <a:gdLst/>
              <a:ahLst/>
              <a:cxnLst/>
              <a:rect l="l" t="t" r="r" b="b"/>
              <a:pathLst>
                <a:path w="812800" h="352068">
                  <a:moveTo>
                    <a:pt x="86930" y="0"/>
                  </a:moveTo>
                  <a:lnTo>
                    <a:pt x="725870" y="0"/>
                  </a:lnTo>
                  <a:cubicBezTo>
                    <a:pt x="773880" y="0"/>
                    <a:pt x="812800" y="38920"/>
                    <a:pt x="812800" y="86930"/>
                  </a:cubicBezTo>
                  <a:lnTo>
                    <a:pt x="812800" y="265138"/>
                  </a:lnTo>
                  <a:cubicBezTo>
                    <a:pt x="812800" y="288193"/>
                    <a:pt x="803641" y="310304"/>
                    <a:pt x="787339" y="326607"/>
                  </a:cubicBezTo>
                  <a:cubicBezTo>
                    <a:pt x="771036" y="342910"/>
                    <a:pt x="748925" y="352068"/>
                    <a:pt x="725870" y="352068"/>
                  </a:cubicBezTo>
                  <a:lnTo>
                    <a:pt x="86930" y="352068"/>
                  </a:lnTo>
                  <a:cubicBezTo>
                    <a:pt x="38920" y="352068"/>
                    <a:pt x="0" y="313148"/>
                    <a:pt x="0" y="265138"/>
                  </a:cubicBezTo>
                  <a:lnTo>
                    <a:pt x="0" y="86930"/>
                  </a:lnTo>
                  <a:cubicBezTo>
                    <a:pt x="0" y="38920"/>
                    <a:pt x="38920" y="0"/>
                    <a:pt x="86930" y="0"/>
                  </a:cubicBezTo>
                  <a:close/>
                </a:path>
              </a:pathLst>
            </a:custGeom>
            <a:solidFill>
              <a:srgbClr val="FFF5EE"/>
            </a:solidFill>
            <a:ln w="28575" cap="rnd">
              <a:solidFill>
                <a:srgbClr val="007932"/>
              </a:solidFill>
              <a:prstDash val="solid"/>
              <a:round/>
            </a:ln>
          </p:spPr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812800" cy="39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7" name="Freeform 77"/>
          <p:cNvSpPr/>
          <p:nvPr/>
        </p:nvSpPr>
        <p:spPr>
          <a:xfrm>
            <a:off x="261212" y="6896100"/>
            <a:ext cx="3224654" cy="3144037"/>
          </a:xfrm>
          <a:custGeom>
            <a:avLst/>
            <a:gdLst/>
            <a:ahLst/>
            <a:cxnLst/>
            <a:rect l="l" t="t" r="r" b="b"/>
            <a:pathLst>
              <a:path w="3224654" h="3144037">
                <a:moveTo>
                  <a:pt x="0" y="0"/>
                </a:moveTo>
                <a:lnTo>
                  <a:pt x="3224654" y="0"/>
                </a:lnTo>
                <a:lnTo>
                  <a:pt x="3224654" y="3144037"/>
                </a:lnTo>
                <a:lnTo>
                  <a:pt x="0" y="314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9" name="TextBox 79"/>
          <p:cNvSpPr txBox="1"/>
          <p:nvPr/>
        </p:nvSpPr>
        <p:spPr>
          <a:xfrm>
            <a:off x="827176" y="3179272"/>
            <a:ext cx="7139107" cy="161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248"/>
              </a:lnSpc>
              <a:spcBef>
                <a:spcPct val="0"/>
              </a:spcBef>
            </a:pPr>
            <a:r>
              <a:rPr lang="en-US" sz="7200" dirty="0" smtClean="0">
                <a:solidFill>
                  <a:srgbClr val="007932"/>
                </a:solidFill>
                <a:latin typeface="Eczar Bold"/>
              </a:rPr>
              <a:t>ABSTRACT</a:t>
            </a:r>
            <a:endParaRPr lang="en-US" sz="7200" u="none" strike="noStrike" dirty="0">
              <a:solidFill>
                <a:srgbClr val="007932"/>
              </a:solidFill>
              <a:latin typeface="Eczar Bold"/>
            </a:endParaRPr>
          </a:p>
        </p:txBody>
      </p:sp>
      <p:sp>
        <p:nvSpPr>
          <p:cNvPr id="80" name="TextBox 80"/>
          <p:cNvSpPr txBox="1"/>
          <p:nvPr/>
        </p:nvSpPr>
        <p:spPr>
          <a:xfrm>
            <a:off x="2059724" y="5198894"/>
            <a:ext cx="4645361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smtClean="0">
                <a:solidFill>
                  <a:srgbClr val="000000"/>
                </a:solidFill>
                <a:latin typeface="Eczar Bold"/>
              </a:rPr>
              <a:t>Mental Health </a:t>
            </a:r>
          </a:p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smtClean="0">
                <a:solidFill>
                  <a:srgbClr val="000000"/>
                </a:solidFill>
                <a:latin typeface="Eczar Bold"/>
              </a:rPr>
              <a:t>VS </a:t>
            </a:r>
          </a:p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 smtClean="0">
                <a:solidFill>
                  <a:srgbClr val="000000"/>
                </a:solidFill>
                <a:latin typeface="Eczar Bold"/>
              </a:rPr>
              <a:t>Social Media</a:t>
            </a:r>
            <a:endParaRPr lang="en-US" sz="3500" u="none" strike="noStrike" dirty="0">
              <a:solidFill>
                <a:srgbClr val="000000"/>
              </a:solidFill>
              <a:latin typeface="Eczar Bold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9890435" y="2041486"/>
            <a:ext cx="7044239" cy="5366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535"/>
              </a:lnSpc>
              <a:spcBef>
                <a:spcPct val="0"/>
              </a:spcBef>
            </a:pPr>
            <a:r>
              <a:rPr lang="en-US" sz="2525" b="1" dirty="0">
                <a:solidFill>
                  <a:srgbClr val="007932"/>
                </a:solidFill>
                <a:latin typeface="DM Sans Bold"/>
              </a:rPr>
              <a:t>This study aims to investigate the correlation between daily social media usage and mental health outcomes. Data from a representative sample will be analyzed using statistical methods including correlation and regression analysis. The project seeks to determine whether a significant relationship exists between social media use and mental health, potentially providing insights into the impact of social media on well-being and informing future interventions and guidelines</a:t>
            </a:r>
            <a:r>
              <a:rPr lang="en-US" sz="2525" b="1" dirty="0" smtClean="0">
                <a:solidFill>
                  <a:srgbClr val="007932"/>
                </a:solidFill>
                <a:latin typeface="DM Sans Bold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41320" y="-6941820"/>
            <a:ext cx="24170640" cy="24170640"/>
            <a:chOff x="0" y="0"/>
            <a:chExt cx="32227520" cy="32227520"/>
          </a:xfrm>
        </p:grpSpPr>
        <p:sp>
          <p:nvSpPr>
            <p:cNvPr id="3" name="AutoShape 3"/>
            <p:cNvSpPr/>
            <p:nvPr/>
          </p:nvSpPr>
          <p:spPr>
            <a:xfrm>
              <a:off x="0" y="96483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03230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09976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16722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123468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30214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136960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143707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50453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1571994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163945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0" y="170691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1774379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1841841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90930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1979417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204687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211434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218180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0" y="224926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04305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97558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90812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84066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77320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70574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63828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57081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50335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43589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36843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30097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3351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16604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9858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3112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2117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205000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1982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915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1847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178016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712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164523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157777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151031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144285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137539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130793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>
              <a:off x="124046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117300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110554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319162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312416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30567028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2989241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>
              <a:off x="292177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285431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278685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271939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265193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2584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251700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2449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2382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>
              <a:off x="2314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9" name="AutoShape 69"/>
            <p:cNvSpPr/>
            <p:nvPr/>
          </p:nvSpPr>
          <p:spPr>
            <a:xfrm>
              <a:off x="224716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2179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1" name="Group 71"/>
          <p:cNvGrpSpPr/>
          <p:nvPr/>
        </p:nvGrpSpPr>
        <p:grpSpPr>
          <a:xfrm rot="-5400000">
            <a:off x="5392713" y="-1639317"/>
            <a:ext cx="6479395" cy="15011038"/>
            <a:chOff x="0" y="0"/>
            <a:chExt cx="1116352" cy="1164815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116352" cy="1164815"/>
            </a:xfrm>
            <a:custGeom>
              <a:avLst/>
              <a:gdLst/>
              <a:ahLst/>
              <a:cxnLst/>
              <a:rect l="l" t="t" r="r" b="b"/>
              <a:pathLst>
                <a:path w="1116352" h="1164815">
                  <a:moveTo>
                    <a:pt x="0" y="0"/>
                  </a:moveTo>
                  <a:lnTo>
                    <a:pt x="1116352" y="0"/>
                  </a:lnTo>
                  <a:lnTo>
                    <a:pt x="1116352" y="1164815"/>
                  </a:lnTo>
                  <a:lnTo>
                    <a:pt x="0" y="1164815"/>
                  </a:lnTo>
                  <a:close/>
                </a:path>
              </a:pathLst>
            </a:custGeom>
            <a:solidFill>
              <a:srgbClr val="FFF5EE"/>
            </a:solidFill>
            <a:ln w="28575" cap="sq">
              <a:solidFill>
                <a:srgbClr val="FCF7F6"/>
              </a:solidFill>
              <a:prstDash val="solid"/>
              <a:miter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1116352" cy="1202915"/>
            </a:xfrm>
            <a:prstGeom prst="rect">
              <a:avLst/>
            </a:prstGeom>
          </p:spPr>
          <p:txBody>
            <a:bodyPr lIns="65563" tIns="65563" rIns="65563" bIns="65563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-1427214" y="-317840"/>
            <a:ext cx="21142427" cy="3919992"/>
            <a:chOff x="0" y="0"/>
            <a:chExt cx="28189903" cy="5226656"/>
          </a:xfrm>
        </p:grpSpPr>
        <p:sp>
          <p:nvSpPr>
            <p:cNvPr id="84" name="Freeform 84"/>
            <p:cNvSpPr/>
            <p:nvPr/>
          </p:nvSpPr>
          <p:spPr>
            <a:xfrm rot="5400000">
              <a:off x="-761132" y="761132"/>
              <a:ext cx="5226656" cy="3704392"/>
            </a:xfrm>
            <a:custGeom>
              <a:avLst/>
              <a:gdLst/>
              <a:ahLst/>
              <a:cxnLst/>
              <a:rect l="l" t="t" r="r" b="b"/>
              <a:pathLst>
                <a:path w="5226656" h="3704392">
                  <a:moveTo>
                    <a:pt x="0" y="0"/>
                  </a:moveTo>
                  <a:lnTo>
                    <a:pt x="5226656" y="0"/>
                  </a:lnTo>
                  <a:lnTo>
                    <a:pt x="5226656" y="3704392"/>
                  </a:lnTo>
                  <a:lnTo>
                    <a:pt x="0" y="3704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5" name="Freeform 85"/>
            <p:cNvSpPr/>
            <p:nvPr/>
          </p:nvSpPr>
          <p:spPr>
            <a:xfrm rot="5400000" flipH="1" flipV="1">
              <a:off x="23724379" y="761132"/>
              <a:ext cx="5226656" cy="3704392"/>
            </a:xfrm>
            <a:custGeom>
              <a:avLst/>
              <a:gdLst/>
              <a:ahLst/>
              <a:cxnLst/>
              <a:rect l="l" t="t" r="r" b="b"/>
              <a:pathLst>
                <a:path w="5226656" h="3704392">
                  <a:moveTo>
                    <a:pt x="5226656" y="3704392"/>
                  </a:moveTo>
                  <a:lnTo>
                    <a:pt x="0" y="3704392"/>
                  </a:lnTo>
                  <a:lnTo>
                    <a:pt x="0" y="0"/>
                  </a:lnTo>
                  <a:lnTo>
                    <a:pt x="5226656" y="0"/>
                  </a:lnTo>
                  <a:lnTo>
                    <a:pt x="5226656" y="370439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6" name="Freeform 86"/>
          <p:cNvSpPr/>
          <p:nvPr/>
        </p:nvSpPr>
        <p:spPr>
          <a:xfrm rot="-2960607">
            <a:off x="15746492" y="3412967"/>
            <a:ext cx="4238621" cy="5176942"/>
          </a:xfrm>
          <a:custGeom>
            <a:avLst/>
            <a:gdLst/>
            <a:ahLst/>
            <a:cxnLst/>
            <a:rect l="l" t="t" r="r" b="b"/>
            <a:pathLst>
              <a:path w="4238621" h="5176942">
                <a:moveTo>
                  <a:pt x="0" y="0"/>
                </a:moveTo>
                <a:lnTo>
                  <a:pt x="4238621" y="0"/>
                </a:lnTo>
                <a:lnTo>
                  <a:pt x="4238621" y="5176942"/>
                </a:lnTo>
                <a:lnTo>
                  <a:pt x="0" y="5176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7" name="TextBox 87"/>
          <p:cNvSpPr txBox="1"/>
          <p:nvPr/>
        </p:nvSpPr>
        <p:spPr>
          <a:xfrm>
            <a:off x="1821648" y="4083772"/>
            <a:ext cx="13779341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Rising </a:t>
            </a:r>
            <a:r>
              <a:rPr lang="en-US" sz="2800" dirty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Concerns: Social media's impact on mental health is a growing </a:t>
            </a:r>
            <a:r>
              <a:rPr lang="en-US" sz="2800" dirty="0" smtClean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concern</a:t>
            </a:r>
          </a:p>
          <a:p>
            <a:pPr marL="342900" indent="-3429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Research </a:t>
            </a:r>
            <a:r>
              <a:rPr lang="en-US" sz="2800" dirty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Objective: Analyze the relationship using statistical </a:t>
            </a:r>
            <a:r>
              <a:rPr lang="en-US" sz="2800" dirty="0" smtClean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methods</a:t>
            </a:r>
          </a:p>
          <a:p>
            <a:pPr marL="342900" indent="-3429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Significance</a:t>
            </a:r>
            <a:r>
              <a:rPr lang="en-US" sz="2800" dirty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: Important for individuals and </a:t>
            </a:r>
            <a:r>
              <a:rPr lang="en-US" sz="2800" dirty="0" smtClean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policymakers</a:t>
            </a:r>
          </a:p>
          <a:p>
            <a:pPr marL="342900" indent="-3429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Hypotheses</a:t>
            </a:r>
            <a:r>
              <a:rPr lang="en-US" sz="2800" dirty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: Null and alternative hypotheses are </a:t>
            </a:r>
            <a:r>
              <a:rPr lang="en-US" sz="2800" dirty="0" smtClean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established</a:t>
            </a:r>
          </a:p>
          <a:p>
            <a:pPr marL="342900" indent="-342900">
              <a:lnSpc>
                <a:spcPts val="49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Structure</a:t>
            </a:r>
            <a:r>
              <a:rPr lang="en-US" sz="2800" dirty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: Overview of project's methodology and </a:t>
            </a:r>
            <a:r>
              <a:rPr lang="en-US" sz="2800" dirty="0" smtClean="0">
                <a:solidFill>
                  <a:srgbClr val="2D304E"/>
                </a:solidFill>
                <a:latin typeface="Eczar Bold" panose="020B0604020202020204" charset="0"/>
                <a:cs typeface="Eczar Bold" panose="020B0604020202020204" charset="0"/>
              </a:rPr>
              <a:t>implications</a:t>
            </a:r>
            <a:endParaRPr lang="en-US" sz="2800" dirty="0">
              <a:solidFill>
                <a:srgbClr val="2D304E"/>
              </a:solidFill>
              <a:latin typeface="Eczar Bold" panose="020B0604020202020204" charset="0"/>
              <a:cs typeface="Eczar Bold" panose="020B0604020202020204" charset="0"/>
            </a:endParaRPr>
          </a:p>
          <a:p>
            <a:pPr algn="ctr">
              <a:lnSpc>
                <a:spcPts val="490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Eczar Bold" panose="020B0604020202020204" charset="0"/>
              <a:cs typeface="Eczar Bold" panose="020B0604020202020204" charset="0"/>
            </a:endParaRPr>
          </a:p>
        </p:txBody>
      </p:sp>
      <p:sp>
        <p:nvSpPr>
          <p:cNvPr id="88" name="TextBox 88"/>
          <p:cNvSpPr txBox="1"/>
          <p:nvPr/>
        </p:nvSpPr>
        <p:spPr>
          <a:xfrm>
            <a:off x="1028700" y="876300"/>
            <a:ext cx="16523018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98"/>
              </a:lnSpc>
              <a:spcBef>
                <a:spcPct val="0"/>
              </a:spcBef>
            </a:pPr>
            <a:r>
              <a:rPr lang="en-US" sz="8284" u="none" strike="noStrike" dirty="0" smtClean="0">
                <a:solidFill>
                  <a:srgbClr val="000000"/>
                </a:solidFill>
                <a:latin typeface="Eczar Bold"/>
              </a:rPr>
              <a:t>INTRODUCTION</a:t>
            </a:r>
            <a:endParaRPr lang="en-US" sz="8284" u="none" strike="noStrike" dirty="0">
              <a:solidFill>
                <a:srgbClr val="000000"/>
              </a:solidFill>
              <a:latin typeface="Eczar Bold"/>
            </a:endParaRPr>
          </a:p>
        </p:txBody>
      </p:sp>
      <p:pic>
        <p:nvPicPr>
          <p:cNvPr id="94" name="Picture 2" descr="Impact Of Social Media On Mental Health | Onlymyhealt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86" y="7503888"/>
            <a:ext cx="4627872" cy="260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ocial Media And Its Effect On Mental Health | Onlymyhealt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611" y="7284981"/>
            <a:ext cx="5017039" cy="282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use social media without it wrecking your mental health | Metro New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4981" y="7124075"/>
            <a:ext cx="5362913" cy="298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85975" y="-6819900"/>
            <a:ext cx="24170640" cy="24170640"/>
            <a:chOff x="0" y="0"/>
            <a:chExt cx="32227520" cy="32227520"/>
          </a:xfrm>
        </p:grpSpPr>
        <p:sp>
          <p:nvSpPr>
            <p:cNvPr id="3" name="AutoShape 3"/>
            <p:cNvSpPr/>
            <p:nvPr/>
          </p:nvSpPr>
          <p:spPr>
            <a:xfrm>
              <a:off x="0" y="96483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03230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09976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16722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123468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30214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136960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143707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50453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1571994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163945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0" y="170691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1774379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1841841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90930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1979417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204687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211434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218180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0" y="224926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04305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97558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90812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84066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77320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70574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63828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57081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50335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43589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36843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30097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3351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16604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9858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3112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2117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205000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1982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915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1847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178016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712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164523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157777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151031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144285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137539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130793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>
              <a:off x="124046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117300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110554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319162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312416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30567028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2989241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>
              <a:off x="292177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285431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278685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271939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265193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2584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251700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2449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2382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>
              <a:off x="2314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9" name="AutoShape 69"/>
            <p:cNvSpPr/>
            <p:nvPr/>
          </p:nvSpPr>
          <p:spPr>
            <a:xfrm>
              <a:off x="224716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2179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1" name="Group 71"/>
          <p:cNvGrpSpPr/>
          <p:nvPr/>
        </p:nvGrpSpPr>
        <p:grpSpPr>
          <a:xfrm>
            <a:off x="277794" y="2318324"/>
            <a:ext cx="17682307" cy="7609338"/>
            <a:chOff x="-39561" y="-57630"/>
            <a:chExt cx="4350418" cy="1761101"/>
          </a:xfrm>
        </p:grpSpPr>
        <p:sp>
          <p:nvSpPr>
            <p:cNvPr id="72" name="Freeform 72"/>
            <p:cNvSpPr/>
            <p:nvPr/>
          </p:nvSpPr>
          <p:spPr>
            <a:xfrm>
              <a:off x="-39561" y="-57630"/>
              <a:ext cx="4310857" cy="1703471"/>
            </a:xfrm>
            <a:custGeom>
              <a:avLst/>
              <a:gdLst/>
              <a:ahLst/>
              <a:cxnLst/>
              <a:rect l="l" t="t" r="r" b="b"/>
              <a:pathLst>
                <a:path w="4310857" h="1703471">
                  <a:moveTo>
                    <a:pt x="37840" y="0"/>
                  </a:moveTo>
                  <a:lnTo>
                    <a:pt x="4273017" y="0"/>
                  </a:lnTo>
                  <a:cubicBezTo>
                    <a:pt x="4293916" y="0"/>
                    <a:pt x="4310857" y="16941"/>
                    <a:pt x="4310857" y="37840"/>
                  </a:cubicBezTo>
                  <a:lnTo>
                    <a:pt x="4310857" y="1665631"/>
                  </a:lnTo>
                  <a:cubicBezTo>
                    <a:pt x="4310857" y="1675667"/>
                    <a:pt x="4306871" y="1685291"/>
                    <a:pt x="4299774" y="1692388"/>
                  </a:cubicBezTo>
                  <a:cubicBezTo>
                    <a:pt x="4292678" y="1699484"/>
                    <a:pt x="4283053" y="1703471"/>
                    <a:pt x="4273017" y="1703471"/>
                  </a:cubicBezTo>
                  <a:lnTo>
                    <a:pt x="37840" y="1703471"/>
                  </a:lnTo>
                  <a:cubicBezTo>
                    <a:pt x="27804" y="1703471"/>
                    <a:pt x="18179" y="1699484"/>
                    <a:pt x="11083" y="1692388"/>
                  </a:cubicBezTo>
                  <a:cubicBezTo>
                    <a:pt x="3987" y="1685291"/>
                    <a:pt x="0" y="1675667"/>
                    <a:pt x="0" y="1665631"/>
                  </a:cubicBezTo>
                  <a:lnTo>
                    <a:pt x="0" y="37840"/>
                  </a:lnTo>
                  <a:cubicBezTo>
                    <a:pt x="0" y="27804"/>
                    <a:pt x="3987" y="18179"/>
                    <a:pt x="11083" y="11083"/>
                  </a:cubicBezTo>
                  <a:cubicBezTo>
                    <a:pt x="18179" y="3987"/>
                    <a:pt x="27804" y="0"/>
                    <a:pt x="37840" y="0"/>
                  </a:cubicBezTo>
                  <a:close/>
                </a:path>
              </a:pathLst>
            </a:custGeom>
            <a:solidFill>
              <a:srgbClr val="FFF5EE"/>
            </a:solidFill>
            <a:ln w="28575" cap="rnd">
              <a:solidFill>
                <a:srgbClr val="007932"/>
              </a:solidFill>
              <a:prstDash val="solid"/>
              <a:round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4310857" cy="1741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7" name="Freeform 77"/>
          <p:cNvSpPr/>
          <p:nvPr/>
        </p:nvSpPr>
        <p:spPr>
          <a:xfrm>
            <a:off x="-633919" y="-293675"/>
            <a:ext cx="7315200" cy="2904799"/>
          </a:xfrm>
          <a:custGeom>
            <a:avLst/>
            <a:gdLst/>
            <a:ahLst/>
            <a:cxnLst/>
            <a:rect l="l" t="t" r="r" b="b"/>
            <a:pathLst>
              <a:path w="7315200" h="2904799">
                <a:moveTo>
                  <a:pt x="0" y="0"/>
                </a:moveTo>
                <a:lnTo>
                  <a:pt x="7315200" y="0"/>
                </a:lnTo>
                <a:lnTo>
                  <a:pt x="7315200" y="2904799"/>
                </a:lnTo>
                <a:lnTo>
                  <a:pt x="0" y="2904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0" name="Freeform 90"/>
          <p:cNvSpPr/>
          <p:nvPr/>
        </p:nvSpPr>
        <p:spPr>
          <a:xfrm>
            <a:off x="18972025" y="10689013"/>
            <a:ext cx="3070940" cy="2748492"/>
          </a:xfrm>
          <a:custGeom>
            <a:avLst/>
            <a:gdLst/>
            <a:ahLst/>
            <a:cxnLst/>
            <a:rect l="l" t="t" r="r" b="b"/>
            <a:pathLst>
              <a:path w="3070940" h="2748492">
                <a:moveTo>
                  <a:pt x="0" y="0"/>
                </a:moveTo>
                <a:lnTo>
                  <a:pt x="3070940" y="0"/>
                </a:lnTo>
                <a:lnTo>
                  <a:pt x="3070940" y="2748492"/>
                </a:lnTo>
                <a:lnTo>
                  <a:pt x="0" y="274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1" name="TextBox 91"/>
          <p:cNvSpPr txBox="1"/>
          <p:nvPr/>
        </p:nvSpPr>
        <p:spPr>
          <a:xfrm>
            <a:off x="783756" y="2240721"/>
            <a:ext cx="16640306" cy="7437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115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Data </a:t>
            </a:r>
            <a:r>
              <a:rPr lang="en-US" sz="2400" dirty="0" err="1">
                <a:solidFill>
                  <a:srgbClr val="000000"/>
                </a:solidFill>
                <a:latin typeface="Eczar Bold"/>
              </a:rPr>
              <a:t>Collection:Gather</a:t>
            </a:r>
            <a:r>
              <a:rPr lang="en-US" sz="2400" dirty="0">
                <a:solidFill>
                  <a:srgbClr val="000000"/>
                </a:solidFill>
                <a:latin typeface="Eczar Bold"/>
              </a:rPr>
              <a:t> data on social media usage (minutes/day) and mental health scores</a:t>
            </a: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.</a:t>
            </a:r>
          </a:p>
          <a:p>
            <a:pPr marL="342900" lvl="0" indent="-342900">
              <a:lnSpc>
                <a:spcPts val="115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Use standardized assessments for mental health.</a:t>
            </a:r>
          </a:p>
          <a:p>
            <a:pPr marL="342900" lvl="0" indent="-342900">
              <a:lnSpc>
                <a:spcPts val="115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Data </a:t>
            </a:r>
            <a:r>
              <a:rPr lang="en-US" sz="2400" dirty="0" err="1">
                <a:solidFill>
                  <a:srgbClr val="000000"/>
                </a:solidFill>
                <a:latin typeface="Eczar Bold"/>
              </a:rPr>
              <a:t>Analysis:Calculate</a:t>
            </a:r>
            <a:r>
              <a:rPr lang="en-US" sz="2400" dirty="0">
                <a:solidFill>
                  <a:srgbClr val="000000"/>
                </a:solidFill>
                <a:latin typeface="Eczar Bold"/>
              </a:rPr>
              <a:t> correlation to assess the relationship</a:t>
            </a: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.</a:t>
            </a:r>
          </a:p>
          <a:p>
            <a:pPr marL="342900" lvl="0" indent="-342900">
              <a:lnSpc>
                <a:spcPts val="115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Utilize </a:t>
            </a:r>
            <a:r>
              <a:rPr lang="en-US" sz="2400" dirty="0">
                <a:solidFill>
                  <a:srgbClr val="000000"/>
                </a:solidFill>
                <a:latin typeface="Eczar Bold"/>
              </a:rPr>
              <a:t>regression analysis to predict mental health outcomes</a:t>
            </a: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.</a:t>
            </a:r>
          </a:p>
          <a:p>
            <a:pPr marL="342900" lvl="0" indent="-342900">
              <a:lnSpc>
                <a:spcPts val="115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Statistical </a:t>
            </a:r>
            <a:r>
              <a:rPr lang="en-US" sz="2400" dirty="0" err="1">
                <a:solidFill>
                  <a:srgbClr val="000000"/>
                </a:solidFill>
                <a:latin typeface="Eczar Bold"/>
              </a:rPr>
              <a:t>Testing:Conduct</a:t>
            </a:r>
            <a:r>
              <a:rPr lang="en-US" sz="2400" dirty="0">
                <a:solidFill>
                  <a:srgbClr val="000000"/>
                </a:solidFill>
                <a:latin typeface="Eczar Bold"/>
              </a:rPr>
              <a:t> hypothesis tests for significance</a:t>
            </a: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.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5703305" y="528580"/>
            <a:ext cx="11083041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98"/>
              </a:lnSpc>
              <a:spcBef>
                <a:spcPct val="0"/>
              </a:spcBef>
            </a:pPr>
            <a:r>
              <a:rPr lang="en-US" sz="8284" u="none" strike="noStrike" dirty="0" smtClean="0">
                <a:solidFill>
                  <a:srgbClr val="007932"/>
                </a:solidFill>
                <a:latin typeface="Eczar Bold"/>
              </a:rPr>
              <a:t>METHODS</a:t>
            </a:r>
            <a:endParaRPr lang="en-US" sz="8284" u="none" strike="noStrike" dirty="0">
              <a:solidFill>
                <a:srgbClr val="007932"/>
              </a:solidFill>
              <a:latin typeface="Eczar Bold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0762836" y="3607983"/>
            <a:ext cx="7086600" cy="6319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ts val="115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Data </a:t>
            </a:r>
            <a:r>
              <a:rPr lang="en-US" sz="2400" dirty="0" err="1" smtClean="0">
                <a:solidFill>
                  <a:srgbClr val="000000"/>
                </a:solidFill>
                <a:latin typeface="Eczar Bold"/>
              </a:rPr>
              <a:t>Visualization:Create</a:t>
            </a: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 visual representations of data.</a:t>
            </a:r>
          </a:p>
          <a:p>
            <a:pPr marL="342900" lvl="0" indent="-342900">
              <a:lnSpc>
                <a:spcPts val="1159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Future </a:t>
            </a:r>
            <a:r>
              <a:rPr lang="en-US" sz="2400" dirty="0" err="1" smtClean="0">
                <a:solidFill>
                  <a:srgbClr val="000000"/>
                </a:solidFill>
                <a:latin typeface="Eczar Bold"/>
              </a:rPr>
              <a:t>Research:Suggest</a:t>
            </a:r>
            <a:r>
              <a:rPr lang="en-US" sz="2400" dirty="0" smtClean="0">
                <a:solidFill>
                  <a:srgbClr val="000000"/>
                </a:solidFill>
                <a:latin typeface="Eczar Bold"/>
              </a:rPr>
              <a:t> areas for future studies and interventions.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41320" y="-6941820"/>
            <a:ext cx="24170640" cy="24170640"/>
            <a:chOff x="0" y="0"/>
            <a:chExt cx="32227520" cy="32227520"/>
          </a:xfrm>
        </p:grpSpPr>
        <p:sp>
          <p:nvSpPr>
            <p:cNvPr id="3" name="AutoShape 3"/>
            <p:cNvSpPr/>
            <p:nvPr/>
          </p:nvSpPr>
          <p:spPr>
            <a:xfrm>
              <a:off x="0" y="96483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03230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09976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16722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123468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30214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136960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143707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50453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1571994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163945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0" y="170691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1774379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1841841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90930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1979417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204687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211434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218180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0" y="224926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04305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97558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90812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84066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77320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70574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63828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57081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50335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43589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36843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30097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3351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16604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9858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3112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2117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205000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1982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915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1847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178016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712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164523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157777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151031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144285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137539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130793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>
              <a:off x="124046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117300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110554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319162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312416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30567028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2989241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>
              <a:off x="292177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285431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278685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271939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265193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2584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251700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2449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2382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>
              <a:off x="2314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9" name="AutoShape 69"/>
            <p:cNvSpPr/>
            <p:nvPr/>
          </p:nvSpPr>
          <p:spPr>
            <a:xfrm>
              <a:off x="224716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2179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1" name="Freeform 71"/>
          <p:cNvSpPr/>
          <p:nvPr/>
        </p:nvSpPr>
        <p:spPr>
          <a:xfrm>
            <a:off x="13833889" y="0"/>
            <a:ext cx="4291838" cy="4114800"/>
          </a:xfrm>
          <a:custGeom>
            <a:avLst/>
            <a:gdLst/>
            <a:ahLst/>
            <a:cxnLst/>
            <a:rect l="l" t="t" r="r" b="b"/>
            <a:pathLst>
              <a:path w="4291838" h="4114800">
                <a:moveTo>
                  <a:pt x="0" y="0"/>
                </a:moveTo>
                <a:lnTo>
                  <a:pt x="4291838" y="0"/>
                </a:lnTo>
                <a:lnTo>
                  <a:pt x="4291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-462625" y="86293"/>
            <a:ext cx="4238621" cy="5176942"/>
          </a:xfrm>
          <a:custGeom>
            <a:avLst/>
            <a:gdLst/>
            <a:ahLst/>
            <a:cxnLst/>
            <a:rect l="l" t="t" r="r" b="b"/>
            <a:pathLst>
              <a:path w="4238621" h="5176942">
                <a:moveTo>
                  <a:pt x="0" y="0"/>
                </a:moveTo>
                <a:lnTo>
                  <a:pt x="4238621" y="0"/>
                </a:lnTo>
                <a:lnTo>
                  <a:pt x="4238621" y="5176942"/>
                </a:lnTo>
                <a:lnTo>
                  <a:pt x="0" y="5176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794625" y="2769319"/>
            <a:ext cx="5083290" cy="6793781"/>
          </a:xfrm>
          <a:custGeom>
            <a:avLst/>
            <a:gdLst/>
            <a:ahLst/>
            <a:cxnLst/>
            <a:rect l="l" t="t" r="r" b="b"/>
            <a:pathLst>
              <a:path w="4512293" h="6321951">
                <a:moveTo>
                  <a:pt x="0" y="0"/>
                </a:moveTo>
                <a:lnTo>
                  <a:pt x="4512293" y="0"/>
                </a:lnTo>
                <a:lnTo>
                  <a:pt x="4512293" y="6321951"/>
                </a:lnTo>
                <a:lnTo>
                  <a:pt x="0" y="6321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6666998" y="1108617"/>
            <a:ext cx="4900135" cy="6515456"/>
          </a:xfrm>
          <a:custGeom>
            <a:avLst/>
            <a:gdLst/>
            <a:ahLst/>
            <a:cxnLst/>
            <a:rect l="l" t="t" r="r" b="b"/>
            <a:pathLst>
              <a:path w="4512293" h="6321951">
                <a:moveTo>
                  <a:pt x="0" y="0"/>
                </a:moveTo>
                <a:lnTo>
                  <a:pt x="4512292" y="0"/>
                </a:lnTo>
                <a:lnTo>
                  <a:pt x="4512292" y="6321951"/>
                </a:lnTo>
                <a:lnTo>
                  <a:pt x="0" y="6321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9" name="Freeform 79"/>
          <p:cNvSpPr/>
          <p:nvPr/>
        </p:nvSpPr>
        <p:spPr>
          <a:xfrm>
            <a:off x="12114521" y="2769319"/>
            <a:ext cx="4512293" cy="6321951"/>
          </a:xfrm>
          <a:custGeom>
            <a:avLst/>
            <a:gdLst/>
            <a:ahLst/>
            <a:cxnLst/>
            <a:rect l="l" t="t" r="r" b="b"/>
            <a:pathLst>
              <a:path w="4512293" h="6321951">
                <a:moveTo>
                  <a:pt x="0" y="0"/>
                </a:moveTo>
                <a:lnTo>
                  <a:pt x="4512293" y="0"/>
                </a:lnTo>
                <a:lnTo>
                  <a:pt x="4512293" y="6321951"/>
                </a:lnTo>
                <a:lnTo>
                  <a:pt x="0" y="63219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2" name="Group 82"/>
          <p:cNvGrpSpPr/>
          <p:nvPr/>
        </p:nvGrpSpPr>
        <p:grpSpPr>
          <a:xfrm>
            <a:off x="6953872" y="7964618"/>
            <a:ext cx="4512293" cy="1136177"/>
            <a:chOff x="0" y="0"/>
            <a:chExt cx="1188423" cy="29924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188423" cy="299240"/>
            </a:xfrm>
            <a:custGeom>
              <a:avLst/>
              <a:gdLst/>
              <a:ahLst/>
              <a:cxnLst/>
              <a:rect l="l" t="t" r="r" b="b"/>
              <a:pathLst>
                <a:path w="1188423" h="299240">
                  <a:moveTo>
                    <a:pt x="48041" y="0"/>
                  </a:moveTo>
                  <a:lnTo>
                    <a:pt x="1140382" y="0"/>
                  </a:lnTo>
                  <a:cubicBezTo>
                    <a:pt x="1166914" y="0"/>
                    <a:pt x="1188423" y="21509"/>
                    <a:pt x="1188423" y="48041"/>
                  </a:cubicBezTo>
                  <a:lnTo>
                    <a:pt x="1188423" y="251199"/>
                  </a:lnTo>
                  <a:cubicBezTo>
                    <a:pt x="1188423" y="263941"/>
                    <a:pt x="1183361" y="276160"/>
                    <a:pt x="1174352" y="285169"/>
                  </a:cubicBezTo>
                  <a:cubicBezTo>
                    <a:pt x="1165343" y="294179"/>
                    <a:pt x="1153123" y="299240"/>
                    <a:pt x="1140382" y="299240"/>
                  </a:cubicBezTo>
                  <a:lnTo>
                    <a:pt x="48041" y="299240"/>
                  </a:lnTo>
                  <a:cubicBezTo>
                    <a:pt x="21509" y="299240"/>
                    <a:pt x="0" y="277731"/>
                    <a:pt x="0" y="251199"/>
                  </a:cubicBezTo>
                  <a:lnTo>
                    <a:pt x="0" y="48041"/>
                  </a:lnTo>
                  <a:cubicBezTo>
                    <a:pt x="0" y="35300"/>
                    <a:pt x="5061" y="23080"/>
                    <a:pt x="14071" y="14071"/>
                  </a:cubicBezTo>
                  <a:cubicBezTo>
                    <a:pt x="23080" y="5061"/>
                    <a:pt x="35300" y="0"/>
                    <a:pt x="48041" y="0"/>
                  </a:cubicBezTo>
                  <a:close/>
                </a:path>
              </a:pathLst>
            </a:custGeom>
            <a:solidFill>
              <a:srgbClr val="FFF5EE"/>
            </a:solidFill>
            <a:ln w="28575" cap="rnd">
              <a:solidFill>
                <a:srgbClr val="007932"/>
              </a:solidFill>
              <a:prstDash val="solid"/>
              <a:round/>
            </a:ln>
          </p:spPr>
        </p:sp>
        <p:sp>
          <p:nvSpPr>
            <p:cNvPr id="84" name="TextBox 84"/>
            <p:cNvSpPr txBox="1"/>
            <p:nvPr/>
          </p:nvSpPr>
          <p:spPr>
            <a:xfrm>
              <a:off x="0" y="-38100"/>
              <a:ext cx="1188423" cy="33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5" name="Freeform 85"/>
          <p:cNvSpPr/>
          <p:nvPr/>
        </p:nvSpPr>
        <p:spPr>
          <a:xfrm>
            <a:off x="11185344" y="9110320"/>
            <a:ext cx="5963996" cy="1607140"/>
          </a:xfrm>
          <a:custGeom>
            <a:avLst/>
            <a:gdLst/>
            <a:ahLst/>
            <a:cxnLst/>
            <a:rect l="l" t="t" r="r" b="b"/>
            <a:pathLst>
              <a:path w="5963996" h="1607140">
                <a:moveTo>
                  <a:pt x="0" y="0"/>
                </a:moveTo>
                <a:lnTo>
                  <a:pt x="5963997" y="0"/>
                </a:lnTo>
                <a:lnTo>
                  <a:pt x="5963997" y="1607140"/>
                </a:lnTo>
                <a:lnTo>
                  <a:pt x="0" y="16071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6" name="TextBox 86"/>
          <p:cNvSpPr txBox="1"/>
          <p:nvPr/>
        </p:nvSpPr>
        <p:spPr>
          <a:xfrm>
            <a:off x="7678854" y="8064542"/>
            <a:ext cx="293029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535"/>
              </a:lnSpc>
              <a:spcBef>
                <a:spcPct val="0"/>
              </a:spcBef>
            </a:pPr>
            <a:r>
              <a:rPr lang="en-US" sz="2525" dirty="0" smtClean="0">
                <a:solidFill>
                  <a:srgbClr val="007932"/>
                </a:solidFill>
                <a:latin typeface="DM Sans Bold"/>
              </a:rPr>
              <a:t>Social Media Affects </a:t>
            </a:r>
            <a:endParaRPr lang="en-US" sz="2525" dirty="0">
              <a:solidFill>
                <a:srgbClr val="007932"/>
              </a:solidFill>
              <a:latin typeface="DM Sans Bold"/>
            </a:endParaRPr>
          </a:p>
        </p:txBody>
      </p:sp>
      <p:pic>
        <p:nvPicPr>
          <p:cNvPr id="1028" name="Picture 4" descr="Social Media and Mental Health: How to Make Your Relationship Healthier |  Teen Vogue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8" b="11082"/>
          <a:stretch/>
        </p:blipFill>
        <p:spPr bwMode="auto">
          <a:xfrm>
            <a:off x="12114521" y="4163468"/>
            <a:ext cx="4327692" cy="415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s social media bad for your health? - MSU Denver RED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6" r="18967"/>
          <a:stretch/>
        </p:blipFill>
        <p:spPr bwMode="auto">
          <a:xfrm>
            <a:off x="6720700" y="2540525"/>
            <a:ext cx="4800600" cy="428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cial Media Can Destroy Our Mental Health. What Can We Do About It? | SELF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29"/>
          <a:stretch/>
        </p:blipFill>
        <p:spPr bwMode="auto">
          <a:xfrm>
            <a:off x="882413" y="4200775"/>
            <a:ext cx="4826545" cy="461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41320" y="-6941820"/>
            <a:ext cx="24170640" cy="24170640"/>
            <a:chOff x="0" y="0"/>
            <a:chExt cx="32227520" cy="32227520"/>
          </a:xfrm>
        </p:grpSpPr>
        <p:sp>
          <p:nvSpPr>
            <p:cNvPr id="3" name="AutoShape 3"/>
            <p:cNvSpPr/>
            <p:nvPr/>
          </p:nvSpPr>
          <p:spPr>
            <a:xfrm>
              <a:off x="0" y="96483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03230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09976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16722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123468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30214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136960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143707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50453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1571994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163945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0" y="170691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1774379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1841841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90930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1979417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204687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211434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218180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0" y="224926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04305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97558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90812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84066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77320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70574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63828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57081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50335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43589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36843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30097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3351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16604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9858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3112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2117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205000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1982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915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1847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178016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712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164523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157777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151031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144285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137539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130793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>
              <a:off x="124046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117300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110554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319162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312416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30567028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2989241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>
              <a:off x="292177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285431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278685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271939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265193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2584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251700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2449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2382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>
              <a:off x="2314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9" name="AutoShape 69"/>
            <p:cNvSpPr/>
            <p:nvPr/>
          </p:nvSpPr>
          <p:spPr>
            <a:xfrm>
              <a:off x="224716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2179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1" name="Group 71"/>
          <p:cNvGrpSpPr/>
          <p:nvPr/>
        </p:nvGrpSpPr>
        <p:grpSpPr>
          <a:xfrm>
            <a:off x="424750" y="2020403"/>
            <a:ext cx="16459031" cy="7991458"/>
            <a:chOff x="0" y="0"/>
            <a:chExt cx="2110157" cy="1870335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2110157" cy="1870335"/>
            </a:xfrm>
            <a:custGeom>
              <a:avLst/>
              <a:gdLst/>
              <a:ahLst/>
              <a:cxnLst/>
              <a:rect l="l" t="t" r="r" b="b"/>
              <a:pathLst>
                <a:path w="2110157" h="1870335">
                  <a:moveTo>
                    <a:pt x="77303" y="0"/>
                  </a:moveTo>
                  <a:lnTo>
                    <a:pt x="2032854" y="0"/>
                  </a:lnTo>
                  <a:cubicBezTo>
                    <a:pt x="2075547" y="0"/>
                    <a:pt x="2110157" y="34610"/>
                    <a:pt x="2110157" y="77303"/>
                  </a:cubicBezTo>
                  <a:lnTo>
                    <a:pt x="2110157" y="1793032"/>
                  </a:lnTo>
                  <a:cubicBezTo>
                    <a:pt x="2110157" y="1835725"/>
                    <a:pt x="2075547" y="1870335"/>
                    <a:pt x="2032854" y="1870335"/>
                  </a:cubicBezTo>
                  <a:lnTo>
                    <a:pt x="77303" y="1870335"/>
                  </a:lnTo>
                  <a:cubicBezTo>
                    <a:pt x="34610" y="1870335"/>
                    <a:pt x="0" y="1835725"/>
                    <a:pt x="0" y="1793032"/>
                  </a:cubicBezTo>
                  <a:lnTo>
                    <a:pt x="0" y="77303"/>
                  </a:lnTo>
                  <a:cubicBezTo>
                    <a:pt x="0" y="34610"/>
                    <a:pt x="34610" y="0"/>
                    <a:pt x="77303" y="0"/>
                  </a:cubicBezTo>
                  <a:close/>
                </a:path>
              </a:pathLst>
            </a:custGeom>
            <a:solidFill>
              <a:srgbClr val="FFF5EE"/>
            </a:solidFill>
            <a:ln w="28575" cap="rnd">
              <a:solidFill>
                <a:srgbClr val="007932"/>
              </a:solidFill>
              <a:prstDash val="solid"/>
              <a:round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2110157" cy="1908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0" name="Freeform 80"/>
          <p:cNvSpPr/>
          <p:nvPr/>
        </p:nvSpPr>
        <p:spPr>
          <a:xfrm>
            <a:off x="16033102" y="6172200"/>
            <a:ext cx="2705481" cy="4114800"/>
          </a:xfrm>
          <a:custGeom>
            <a:avLst/>
            <a:gdLst/>
            <a:ahLst/>
            <a:cxnLst/>
            <a:rect l="l" t="t" r="r" b="b"/>
            <a:pathLst>
              <a:path w="2705481" h="4114800">
                <a:moveTo>
                  <a:pt x="0" y="0"/>
                </a:moveTo>
                <a:lnTo>
                  <a:pt x="2705481" y="0"/>
                </a:lnTo>
                <a:lnTo>
                  <a:pt x="270548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1" name="Freeform 81"/>
          <p:cNvSpPr/>
          <p:nvPr/>
        </p:nvSpPr>
        <p:spPr>
          <a:xfrm rot="10649738">
            <a:off x="-1247230" y="-189473"/>
            <a:ext cx="5963996" cy="1607140"/>
          </a:xfrm>
          <a:custGeom>
            <a:avLst/>
            <a:gdLst/>
            <a:ahLst/>
            <a:cxnLst/>
            <a:rect l="l" t="t" r="r" b="b"/>
            <a:pathLst>
              <a:path w="5963996" h="1607140">
                <a:moveTo>
                  <a:pt x="0" y="0"/>
                </a:moveTo>
                <a:lnTo>
                  <a:pt x="5963997" y="0"/>
                </a:lnTo>
                <a:lnTo>
                  <a:pt x="5963997" y="1607140"/>
                </a:lnTo>
                <a:lnTo>
                  <a:pt x="0" y="160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13938340" y="-1144927"/>
            <a:ext cx="5175570" cy="2875893"/>
          </a:xfrm>
          <a:custGeom>
            <a:avLst/>
            <a:gdLst/>
            <a:ahLst/>
            <a:cxnLst/>
            <a:rect l="l" t="t" r="r" b="b"/>
            <a:pathLst>
              <a:path w="5175570" h="2875893">
                <a:moveTo>
                  <a:pt x="0" y="0"/>
                </a:moveTo>
                <a:lnTo>
                  <a:pt x="5175569" y="0"/>
                </a:lnTo>
                <a:lnTo>
                  <a:pt x="5175569" y="2875893"/>
                </a:lnTo>
                <a:lnTo>
                  <a:pt x="0" y="2875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4" name="TextBox 83"/>
          <p:cNvSpPr txBox="1"/>
          <p:nvPr/>
        </p:nvSpPr>
        <p:spPr>
          <a:xfrm>
            <a:off x="6362199" y="305324"/>
            <a:ext cx="5446452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598"/>
              </a:lnSpc>
              <a:spcBef>
                <a:spcPct val="0"/>
              </a:spcBef>
            </a:pPr>
            <a:r>
              <a:rPr lang="en-US" sz="8284" u="none" strike="noStrike" dirty="0" smtClean="0">
                <a:solidFill>
                  <a:srgbClr val="000000"/>
                </a:solidFill>
                <a:latin typeface="Eczar Bold"/>
              </a:rPr>
              <a:t>RESULTS</a:t>
            </a:r>
            <a:endParaRPr lang="en-US" sz="8284" u="none" strike="noStrike" dirty="0">
              <a:solidFill>
                <a:srgbClr val="000000"/>
              </a:solidFill>
              <a:latin typeface="Eczar Bold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339824" y="2785369"/>
            <a:ext cx="13351058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Eczar Bold" panose="020B0604020202020204" charset="0"/>
                <a:cs typeface="Eczar Bold" panose="020B0604020202020204" charset="0"/>
              </a:rPr>
              <a:t>Positive Correlation: The study may find a statistically significant positive correlation between increased daily social media usage and better mental health outcomes. This would suggest that social media can have a positive influence on well-being</a:t>
            </a:r>
            <a:r>
              <a:rPr lang="en-US" sz="2800" dirty="0" smtClean="0">
                <a:latin typeface="Eczar Bold" panose="020B0604020202020204" charset="0"/>
                <a:cs typeface="Eczar Bold" panose="020B0604020202020204" charset="0"/>
              </a:rPr>
              <a:t>.</a:t>
            </a:r>
            <a:endParaRPr lang="en-US" sz="1100" dirty="0" smtClean="0">
              <a:latin typeface="Eczar Bold" panose="020B0604020202020204" charset="0"/>
              <a:cs typeface="Eczar Bold" panose="020B0604020202020204" charset="0"/>
            </a:endParaRPr>
          </a:p>
          <a:p>
            <a:endParaRPr lang="en-US" sz="2800" dirty="0" smtClean="0">
              <a:latin typeface="Eczar Bold" panose="020B0604020202020204" charset="0"/>
              <a:cs typeface="Eczar 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Eczar Bold" panose="020B0604020202020204" charset="0"/>
                <a:cs typeface="Eczar Bold" panose="020B0604020202020204" charset="0"/>
              </a:rPr>
              <a:t>Negative </a:t>
            </a:r>
            <a:r>
              <a:rPr lang="en-US" sz="2800" dirty="0">
                <a:latin typeface="Eczar Bold" panose="020B0604020202020204" charset="0"/>
                <a:cs typeface="Eczar Bold" panose="020B0604020202020204" charset="0"/>
              </a:rPr>
              <a:t>Correlation: Alternatively, the research might reveal a statistically significant negative correlation between higher social media usage and poorer mental health outcomes, implying that excessive social media use is detrimental to mental well-being</a:t>
            </a:r>
            <a:r>
              <a:rPr lang="en-US" sz="2800" dirty="0" smtClean="0">
                <a:latin typeface="Eczar Bold" panose="020B0604020202020204" charset="0"/>
                <a:cs typeface="Eczar Bold" panose="020B0604020202020204" charset="0"/>
              </a:rPr>
              <a:t>.</a:t>
            </a:r>
          </a:p>
          <a:p>
            <a:endParaRPr lang="en-US" sz="2800" dirty="0" smtClean="0">
              <a:latin typeface="Eczar Bold" panose="020B0604020202020204" charset="0"/>
              <a:cs typeface="Eczar 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Eczar Bold" panose="020B0604020202020204" charset="0"/>
                <a:cs typeface="Eczar Bold" panose="020B0604020202020204" charset="0"/>
              </a:rPr>
              <a:t>No </a:t>
            </a:r>
            <a:r>
              <a:rPr lang="en-US" sz="2800" dirty="0">
                <a:latin typeface="Eczar Bold" panose="020B0604020202020204" charset="0"/>
                <a:cs typeface="Eczar Bold" panose="020B0604020202020204" charset="0"/>
              </a:rPr>
              <a:t>Significant Relationship: It's also possible that the study finds no statistically significant relationship between social media usage and mental health outcomes. In this case, social media may not be a significant factor influencing mental health.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41320" y="-6941820"/>
            <a:ext cx="24170640" cy="24170640"/>
            <a:chOff x="0" y="0"/>
            <a:chExt cx="32227520" cy="32227520"/>
          </a:xfrm>
        </p:grpSpPr>
        <p:sp>
          <p:nvSpPr>
            <p:cNvPr id="3" name="AutoShape 3"/>
            <p:cNvSpPr/>
            <p:nvPr/>
          </p:nvSpPr>
          <p:spPr>
            <a:xfrm>
              <a:off x="0" y="96483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03230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09976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16722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123468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30214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136960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143707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50453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1571994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163945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0" y="170691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1774379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1841841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90930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1979417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204687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211434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218180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0" y="224926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04305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97558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90812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84066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77320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70574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63828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57081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50335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43589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36843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30097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3351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16604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9858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3112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2117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205000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1982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915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1847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178016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712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164523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157777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151031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144285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137539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130793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>
              <a:off x="124046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117300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110554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319162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312416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30567028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2989241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>
              <a:off x="292177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285431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278685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271939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265193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2584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251700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2449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2382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>
              <a:off x="2314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9" name="AutoShape 69"/>
            <p:cNvSpPr/>
            <p:nvPr/>
          </p:nvSpPr>
          <p:spPr>
            <a:xfrm>
              <a:off x="224716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2179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1" name="Freeform 71"/>
          <p:cNvSpPr/>
          <p:nvPr/>
        </p:nvSpPr>
        <p:spPr>
          <a:xfrm>
            <a:off x="6735850" y="3049464"/>
            <a:ext cx="4816300" cy="600902"/>
          </a:xfrm>
          <a:custGeom>
            <a:avLst/>
            <a:gdLst/>
            <a:ahLst/>
            <a:cxnLst/>
            <a:rect l="l" t="t" r="r" b="b"/>
            <a:pathLst>
              <a:path w="4816300" h="600902">
                <a:moveTo>
                  <a:pt x="0" y="0"/>
                </a:moveTo>
                <a:lnTo>
                  <a:pt x="4816300" y="0"/>
                </a:lnTo>
                <a:lnTo>
                  <a:pt x="4816300" y="600902"/>
                </a:lnTo>
                <a:lnTo>
                  <a:pt x="0" y="60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1054009"/>
            </a:stretch>
          </a:blipFill>
        </p:spPr>
      </p:sp>
      <p:sp>
        <p:nvSpPr>
          <p:cNvPr id="72" name="Freeform 72"/>
          <p:cNvSpPr/>
          <p:nvPr/>
        </p:nvSpPr>
        <p:spPr>
          <a:xfrm>
            <a:off x="1028700" y="3049464"/>
            <a:ext cx="4816300" cy="600902"/>
          </a:xfrm>
          <a:custGeom>
            <a:avLst/>
            <a:gdLst/>
            <a:ahLst/>
            <a:cxnLst/>
            <a:rect l="l" t="t" r="r" b="b"/>
            <a:pathLst>
              <a:path w="4816300" h="600902">
                <a:moveTo>
                  <a:pt x="0" y="0"/>
                </a:moveTo>
                <a:lnTo>
                  <a:pt x="4816300" y="0"/>
                </a:lnTo>
                <a:lnTo>
                  <a:pt x="4816300" y="600902"/>
                </a:lnTo>
                <a:lnTo>
                  <a:pt x="0" y="60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1054009"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12443000" y="3049464"/>
            <a:ext cx="4816300" cy="600902"/>
          </a:xfrm>
          <a:custGeom>
            <a:avLst/>
            <a:gdLst/>
            <a:ahLst/>
            <a:cxnLst/>
            <a:rect l="l" t="t" r="r" b="b"/>
            <a:pathLst>
              <a:path w="4816300" h="600902">
                <a:moveTo>
                  <a:pt x="0" y="0"/>
                </a:moveTo>
                <a:lnTo>
                  <a:pt x="4816300" y="0"/>
                </a:lnTo>
                <a:lnTo>
                  <a:pt x="4816300" y="600902"/>
                </a:lnTo>
                <a:lnTo>
                  <a:pt x="0" y="600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b="-1054009"/>
            </a:stretch>
          </a:blipFill>
        </p:spPr>
      </p:sp>
      <p:grpSp>
        <p:nvGrpSpPr>
          <p:cNvPr id="74" name="Group 74"/>
          <p:cNvGrpSpPr/>
          <p:nvPr/>
        </p:nvGrpSpPr>
        <p:grpSpPr>
          <a:xfrm>
            <a:off x="7372428" y="3154018"/>
            <a:ext cx="3529383" cy="336256"/>
            <a:chOff x="0" y="0"/>
            <a:chExt cx="1101633" cy="104956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101633" cy="104956"/>
            </a:xfrm>
            <a:custGeom>
              <a:avLst/>
              <a:gdLst/>
              <a:ahLst/>
              <a:cxnLst/>
              <a:rect l="l" t="t" r="r" b="b"/>
              <a:pathLst>
                <a:path w="1101633" h="104956">
                  <a:moveTo>
                    <a:pt x="0" y="0"/>
                  </a:moveTo>
                  <a:lnTo>
                    <a:pt x="1101633" y="0"/>
                  </a:lnTo>
                  <a:lnTo>
                    <a:pt x="1101633" y="104956"/>
                  </a:lnTo>
                  <a:lnTo>
                    <a:pt x="0" y="104956"/>
                  </a:lnTo>
                  <a:close/>
                </a:path>
              </a:pathLst>
            </a:custGeom>
            <a:solidFill>
              <a:srgbClr val="00935B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0"/>
              <a:ext cx="1101633" cy="104956"/>
            </a:xfrm>
            <a:prstGeom prst="rect">
              <a:avLst/>
            </a:prstGeom>
          </p:spPr>
          <p:txBody>
            <a:bodyPr lIns="42865" tIns="42865" rIns="42865" bIns="42865" rtlCol="0" anchor="ctr"/>
            <a:lstStyle/>
            <a:p>
              <a:pPr algn="ctr">
                <a:lnSpc>
                  <a:spcPts val="2639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665278" y="3154018"/>
            <a:ext cx="3529383" cy="336256"/>
            <a:chOff x="0" y="0"/>
            <a:chExt cx="1101633" cy="104956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101633" cy="104956"/>
            </a:xfrm>
            <a:custGeom>
              <a:avLst/>
              <a:gdLst/>
              <a:ahLst/>
              <a:cxnLst/>
              <a:rect l="l" t="t" r="r" b="b"/>
              <a:pathLst>
                <a:path w="1101633" h="104956">
                  <a:moveTo>
                    <a:pt x="0" y="0"/>
                  </a:moveTo>
                  <a:lnTo>
                    <a:pt x="1101633" y="0"/>
                  </a:lnTo>
                  <a:lnTo>
                    <a:pt x="1101633" y="104956"/>
                  </a:lnTo>
                  <a:lnTo>
                    <a:pt x="0" y="104956"/>
                  </a:lnTo>
                  <a:close/>
                </a:path>
              </a:pathLst>
            </a:custGeom>
            <a:solidFill>
              <a:srgbClr val="00935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0" y="0"/>
              <a:ext cx="1101633" cy="104956"/>
            </a:xfrm>
            <a:prstGeom prst="rect">
              <a:avLst/>
            </a:prstGeom>
          </p:spPr>
          <p:txBody>
            <a:bodyPr lIns="42865" tIns="42865" rIns="42865" bIns="42865" rtlCol="0" anchor="ctr"/>
            <a:lstStyle/>
            <a:p>
              <a:pPr algn="ctr">
                <a:lnSpc>
                  <a:spcPts val="2639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3079577" y="3154018"/>
            <a:ext cx="3529383" cy="336256"/>
            <a:chOff x="0" y="0"/>
            <a:chExt cx="1101633" cy="104956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101633" cy="104956"/>
            </a:xfrm>
            <a:custGeom>
              <a:avLst/>
              <a:gdLst/>
              <a:ahLst/>
              <a:cxnLst/>
              <a:rect l="l" t="t" r="r" b="b"/>
              <a:pathLst>
                <a:path w="1101633" h="104956">
                  <a:moveTo>
                    <a:pt x="0" y="0"/>
                  </a:moveTo>
                  <a:lnTo>
                    <a:pt x="1101633" y="0"/>
                  </a:lnTo>
                  <a:lnTo>
                    <a:pt x="1101633" y="104956"/>
                  </a:lnTo>
                  <a:lnTo>
                    <a:pt x="0" y="104956"/>
                  </a:lnTo>
                  <a:close/>
                </a:path>
              </a:pathLst>
            </a:custGeom>
            <a:solidFill>
              <a:srgbClr val="00935B"/>
            </a:solidFill>
          </p:spPr>
        </p:sp>
        <p:sp>
          <p:nvSpPr>
            <p:cNvPr id="82" name="TextBox 82"/>
            <p:cNvSpPr txBox="1"/>
            <p:nvPr/>
          </p:nvSpPr>
          <p:spPr>
            <a:xfrm>
              <a:off x="0" y="0"/>
              <a:ext cx="1101633" cy="104956"/>
            </a:xfrm>
            <a:prstGeom prst="rect">
              <a:avLst/>
            </a:prstGeom>
          </p:spPr>
          <p:txBody>
            <a:bodyPr lIns="42865" tIns="42865" rIns="42865" bIns="42865" rtlCol="0" anchor="ctr"/>
            <a:lstStyle/>
            <a:p>
              <a:pPr algn="ctr">
                <a:lnSpc>
                  <a:spcPts val="2639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 rot="-5400000">
            <a:off x="6408782" y="3977434"/>
            <a:ext cx="5470437" cy="4816300"/>
            <a:chOff x="0" y="0"/>
            <a:chExt cx="1116352" cy="982862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116352" cy="982862"/>
            </a:xfrm>
            <a:custGeom>
              <a:avLst/>
              <a:gdLst/>
              <a:ahLst/>
              <a:cxnLst/>
              <a:rect l="l" t="t" r="r" b="b"/>
              <a:pathLst>
                <a:path w="1116352" h="982862">
                  <a:moveTo>
                    <a:pt x="0" y="0"/>
                  </a:moveTo>
                  <a:lnTo>
                    <a:pt x="1116352" y="0"/>
                  </a:lnTo>
                  <a:lnTo>
                    <a:pt x="1116352" y="982862"/>
                  </a:lnTo>
                  <a:lnTo>
                    <a:pt x="0" y="982862"/>
                  </a:lnTo>
                  <a:close/>
                </a:path>
              </a:pathLst>
            </a:custGeom>
            <a:solidFill>
              <a:srgbClr val="FFF5EE"/>
            </a:solidFill>
            <a:ln w="28575" cap="sq">
              <a:solidFill>
                <a:srgbClr val="FCF7F6"/>
              </a:solidFill>
              <a:prstDash val="solid"/>
              <a:miter/>
            </a:ln>
          </p:spPr>
        </p:sp>
        <p:sp>
          <p:nvSpPr>
            <p:cNvPr id="85" name="TextBox 85"/>
            <p:cNvSpPr txBox="1"/>
            <p:nvPr/>
          </p:nvSpPr>
          <p:spPr>
            <a:xfrm>
              <a:off x="0" y="-38100"/>
              <a:ext cx="1116352" cy="1020962"/>
            </a:xfrm>
            <a:prstGeom prst="rect">
              <a:avLst/>
            </a:prstGeom>
          </p:spPr>
          <p:txBody>
            <a:bodyPr lIns="65563" tIns="65563" rIns="65563" bIns="65563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 rot="-5400000">
            <a:off x="701632" y="3977434"/>
            <a:ext cx="5470437" cy="4816300"/>
            <a:chOff x="0" y="0"/>
            <a:chExt cx="1116352" cy="982862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116352" cy="982862"/>
            </a:xfrm>
            <a:custGeom>
              <a:avLst/>
              <a:gdLst/>
              <a:ahLst/>
              <a:cxnLst/>
              <a:rect l="l" t="t" r="r" b="b"/>
              <a:pathLst>
                <a:path w="1116352" h="982862">
                  <a:moveTo>
                    <a:pt x="0" y="0"/>
                  </a:moveTo>
                  <a:lnTo>
                    <a:pt x="1116352" y="0"/>
                  </a:lnTo>
                  <a:lnTo>
                    <a:pt x="1116352" y="982862"/>
                  </a:lnTo>
                  <a:lnTo>
                    <a:pt x="0" y="982862"/>
                  </a:lnTo>
                  <a:close/>
                </a:path>
              </a:pathLst>
            </a:custGeom>
            <a:solidFill>
              <a:srgbClr val="FFF5EE"/>
            </a:solidFill>
            <a:ln w="28575" cap="sq">
              <a:solidFill>
                <a:srgbClr val="FCF7F6"/>
              </a:solidFill>
              <a:prstDash val="solid"/>
              <a:miter/>
            </a:ln>
          </p:spPr>
        </p:sp>
        <p:sp>
          <p:nvSpPr>
            <p:cNvPr id="88" name="TextBox 88"/>
            <p:cNvSpPr txBox="1"/>
            <p:nvPr/>
          </p:nvSpPr>
          <p:spPr>
            <a:xfrm>
              <a:off x="0" y="-38100"/>
              <a:ext cx="1116352" cy="1020962"/>
            </a:xfrm>
            <a:prstGeom prst="rect">
              <a:avLst/>
            </a:prstGeom>
          </p:spPr>
          <p:txBody>
            <a:bodyPr lIns="65563" tIns="65563" rIns="65563" bIns="65563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 rot="-5400000">
            <a:off x="12115931" y="3977434"/>
            <a:ext cx="5470437" cy="4816300"/>
            <a:chOff x="0" y="0"/>
            <a:chExt cx="1116352" cy="982862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116352" cy="982862"/>
            </a:xfrm>
            <a:custGeom>
              <a:avLst/>
              <a:gdLst/>
              <a:ahLst/>
              <a:cxnLst/>
              <a:rect l="l" t="t" r="r" b="b"/>
              <a:pathLst>
                <a:path w="1116352" h="982862">
                  <a:moveTo>
                    <a:pt x="0" y="0"/>
                  </a:moveTo>
                  <a:lnTo>
                    <a:pt x="1116352" y="0"/>
                  </a:lnTo>
                  <a:lnTo>
                    <a:pt x="1116352" y="982862"/>
                  </a:lnTo>
                  <a:lnTo>
                    <a:pt x="0" y="982862"/>
                  </a:lnTo>
                  <a:close/>
                </a:path>
              </a:pathLst>
            </a:custGeom>
            <a:solidFill>
              <a:srgbClr val="FFF5EE"/>
            </a:solidFill>
            <a:ln w="28575" cap="sq">
              <a:solidFill>
                <a:srgbClr val="FCF7F6"/>
              </a:solidFill>
              <a:prstDash val="solid"/>
              <a:miter/>
            </a:ln>
          </p:spPr>
        </p:sp>
        <p:sp>
          <p:nvSpPr>
            <p:cNvPr id="91" name="TextBox 91"/>
            <p:cNvSpPr txBox="1"/>
            <p:nvPr/>
          </p:nvSpPr>
          <p:spPr>
            <a:xfrm>
              <a:off x="0" y="-38100"/>
              <a:ext cx="1116352" cy="1020962"/>
            </a:xfrm>
            <a:prstGeom prst="rect">
              <a:avLst/>
            </a:prstGeom>
          </p:spPr>
          <p:txBody>
            <a:bodyPr lIns="65563" tIns="65563" rIns="65563" bIns="65563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1" name="Freeform 101"/>
          <p:cNvSpPr/>
          <p:nvPr/>
        </p:nvSpPr>
        <p:spPr>
          <a:xfrm>
            <a:off x="-1508002" y="-1713036"/>
            <a:ext cx="4231157" cy="4114800"/>
          </a:xfrm>
          <a:custGeom>
            <a:avLst/>
            <a:gdLst/>
            <a:ahLst/>
            <a:cxnLst/>
            <a:rect l="l" t="t" r="r" b="b"/>
            <a:pathLst>
              <a:path w="4231157" h="4114800">
                <a:moveTo>
                  <a:pt x="0" y="0"/>
                </a:moveTo>
                <a:lnTo>
                  <a:pt x="4231157" y="0"/>
                </a:lnTo>
                <a:lnTo>
                  <a:pt x="42311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2" name="Freeform 102"/>
          <p:cNvSpPr/>
          <p:nvPr/>
        </p:nvSpPr>
        <p:spPr>
          <a:xfrm rot="1556716">
            <a:off x="16137147" y="7772687"/>
            <a:ext cx="1766196" cy="3559086"/>
          </a:xfrm>
          <a:custGeom>
            <a:avLst/>
            <a:gdLst/>
            <a:ahLst/>
            <a:cxnLst/>
            <a:rect l="l" t="t" r="r" b="b"/>
            <a:pathLst>
              <a:path w="1766196" h="3559086">
                <a:moveTo>
                  <a:pt x="0" y="0"/>
                </a:moveTo>
                <a:lnTo>
                  <a:pt x="1766196" y="0"/>
                </a:lnTo>
                <a:lnTo>
                  <a:pt x="1766196" y="3559086"/>
                </a:lnTo>
                <a:lnTo>
                  <a:pt x="0" y="35590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3074" name="Picture 2" descr="The Mental Health Impact of the Pandemic - OrgVitality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61" y="4476080"/>
            <a:ext cx="4352695" cy="244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Impact of Social Media on Mental Health - RISE Healthy Housing and  Support Service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868" y="4195708"/>
            <a:ext cx="4340633" cy="434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nterest, Snapchat And TikTok Roll Out Mental Health Initiatives As User  Confidence Drops | The Drum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847" y="4524351"/>
            <a:ext cx="4780130" cy="31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41320" y="-6941820"/>
            <a:ext cx="24170640" cy="24170640"/>
            <a:chOff x="0" y="0"/>
            <a:chExt cx="32227520" cy="32227520"/>
          </a:xfrm>
        </p:grpSpPr>
        <p:sp>
          <p:nvSpPr>
            <p:cNvPr id="3" name="AutoShape 3"/>
            <p:cNvSpPr/>
            <p:nvPr/>
          </p:nvSpPr>
          <p:spPr>
            <a:xfrm>
              <a:off x="0" y="96483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03230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09976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16722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123468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130214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136960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143707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50453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1571994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1639455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0" y="1706917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17743793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18418410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19093026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1979417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2046879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0" y="21143409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>
              <a:off x="0" y="21818025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0" y="22492642"/>
              <a:ext cx="32227520" cy="0"/>
            </a:xfrm>
            <a:prstGeom prst="line">
              <a:avLst/>
            </a:prstGeom>
            <a:ln w="50800" cap="flat">
              <a:solidFill>
                <a:srgbClr val="1C1B19">
                  <a:alpha val="19608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104305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97558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90812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84066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77320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70574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63828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57081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50335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43589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36843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AutoShape 34"/>
            <p:cNvSpPr/>
            <p:nvPr/>
          </p:nvSpPr>
          <p:spPr>
            <a:xfrm>
              <a:off x="30097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23351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16604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AutoShape 37"/>
            <p:cNvSpPr/>
            <p:nvPr/>
          </p:nvSpPr>
          <p:spPr>
            <a:xfrm>
              <a:off x="9858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3112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2117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205000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1982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915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1847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178016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712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1645239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AutoShape 47"/>
            <p:cNvSpPr/>
            <p:nvPr/>
          </p:nvSpPr>
          <p:spPr>
            <a:xfrm>
              <a:off x="157777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AutoShape 48"/>
            <p:cNvSpPr/>
            <p:nvPr/>
          </p:nvSpPr>
          <p:spPr>
            <a:xfrm>
              <a:off x="151031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9" name="AutoShape 49"/>
            <p:cNvSpPr/>
            <p:nvPr/>
          </p:nvSpPr>
          <p:spPr>
            <a:xfrm>
              <a:off x="144285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AutoShape 50"/>
            <p:cNvSpPr/>
            <p:nvPr/>
          </p:nvSpPr>
          <p:spPr>
            <a:xfrm>
              <a:off x="1375392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1307930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2"/>
            <p:cNvSpPr/>
            <p:nvPr/>
          </p:nvSpPr>
          <p:spPr>
            <a:xfrm>
              <a:off x="12404692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3" name="AutoShape 53"/>
            <p:cNvSpPr/>
            <p:nvPr/>
          </p:nvSpPr>
          <p:spPr>
            <a:xfrm>
              <a:off x="11730076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AutoShape 54"/>
            <p:cNvSpPr/>
            <p:nvPr/>
          </p:nvSpPr>
          <p:spPr>
            <a:xfrm>
              <a:off x="11055459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>
              <a:off x="319162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>
              <a:off x="312416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>
              <a:off x="30567028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>
              <a:off x="2989241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9" name="AutoShape 59"/>
            <p:cNvSpPr/>
            <p:nvPr/>
          </p:nvSpPr>
          <p:spPr>
            <a:xfrm>
              <a:off x="292177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AutoShape 60"/>
            <p:cNvSpPr/>
            <p:nvPr/>
          </p:nvSpPr>
          <p:spPr>
            <a:xfrm>
              <a:off x="285431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1" name="AutoShape 61"/>
            <p:cNvSpPr/>
            <p:nvPr/>
          </p:nvSpPr>
          <p:spPr>
            <a:xfrm>
              <a:off x="27868561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AutoShape 62"/>
            <p:cNvSpPr/>
            <p:nvPr/>
          </p:nvSpPr>
          <p:spPr>
            <a:xfrm>
              <a:off x="2719394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AutoShape 63"/>
            <p:cNvSpPr/>
            <p:nvPr/>
          </p:nvSpPr>
          <p:spPr>
            <a:xfrm>
              <a:off x="265193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258447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5" name="AutoShape 65"/>
            <p:cNvSpPr/>
            <p:nvPr/>
          </p:nvSpPr>
          <p:spPr>
            <a:xfrm>
              <a:off x="25170094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2449547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7" name="AutoShape 67"/>
            <p:cNvSpPr/>
            <p:nvPr/>
          </p:nvSpPr>
          <p:spPr>
            <a:xfrm>
              <a:off x="2382086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8" name="AutoShape 68"/>
            <p:cNvSpPr/>
            <p:nvPr/>
          </p:nvSpPr>
          <p:spPr>
            <a:xfrm>
              <a:off x="23146243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9" name="AutoShape 69"/>
            <p:cNvSpPr/>
            <p:nvPr/>
          </p:nvSpPr>
          <p:spPr>
            <a:xfrm>
              <a:off x="22471627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0" name="AutoShape 70"/>
            <p:cNvSpPr/>
            <p:nvPr/>
          </p:nvSpPr>
          <p:spPr>
            <a:xfrm>
              <a:off x="21797010" y="0"/>
              <a:ext cx="0" cy="32227520"/>
            </a:xfrm>
            <a:prstGeom prst="line">
              <a:avLst/>
            </a:prstGeom>
            <a:ln w="50800" cap="flat">
              <a:solidFill>
                <a:srgbClr val="1C1B19">
                  <a:alpha val="3922"/>
                </a:srgbClr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1" name="Group 71"/>
          <p:cNvGrpSpPr/>
          <p:nvPr/>
        </p:nvGrpSpPr>
        <p:grpSpPr>
          <a:xfrm rot="-5400000">
            <a:off x="3403013" y="216487"/>
            <a:ext cx="12319669" cy="15315694"/>
            <a:chOff x="0" y="0"/>
            <a:chExt cx="1116352" cy="1164815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116352" cy="1164815"/>
            </a:xfrm>
            <a:custGeom>
              <a:avLst/>
              <a:gdLst/>
              <a:ahLst/>
              <a:cxnLst/>
              <a:rect l="l" t="t" r="r" b="b"/>
              <a:pathLst>
                <a:path w="1116352" h="1164815">
                  <a:moveTo>
                    <a:pt x="0" y="0"/>
                  </a:moveTo>
                  <a:lnTo>
                    <a:pt x="1116352" y="0"/>
                  </a:lnTo>
                  <a:lnTo>
                    <a:pt x="1116352" y="1164815"/>
                  </a:lnTo>
                  <a:lnTo>
                    <a:pt x="0" y="1164815"/>
                  </a:lnTo>
                  <a:close/>
                </a:path>
              </a:pathLst>
            </a:custGeom>
            <a:solidFill>
              <a:srgbClr val="FFF5EE"/>
            </a:solidFill>
            <a:ln w="28575" cap="sq">
              <a:solidFill>
                <a:srgbClr val="FCF7F6"/>
              </a:solidFill>
              <a:prstDash val="solid"/>
              <a:miter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1116352" cy="1202915"/>
            </a:xfrm>
            <a:prstGeom prst="rect">
              <a:avLst/>
            </a:prstGeom>
          </p:spPr>
          <p:txBody>
            <a:bodyPr lIns="65563" tIns="65563" rIns="65563" bIns="65563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4" name="Freeform 74"/>
          <p:cNvSpPr/>
          <p:nvPr/>
        </p:nvSpPr>
        <p:spPr>
          <a:xfrm>
            <a:off x="14772143" y="7658100"/>
            <a:ext cx="6953250" cy="2998334"/>
          </a:xfrm>
          <a:custGeom>
            <a:avLst/>
            <a:gdLst/>
            <a:ahLst/>
            <a:cxnLst/>
            <a:rect l="l" t="t" r="r" b="b"/>
            <a:pathLst>
              <a:path w="7315200" h="2916936">
                <a:moveTo>
                  <a:pt x="0" y="0"/>
                </a:moveTo>
                <a:lnTo>
                  <a:pt x="7315200" y="0"/>
                </a:lnTo>
                <a:lnTo>
                  <a:pt x="7315200" y="2916936"/>
                </a:lnTo>
                <a:lnTo>
                  <a:pt x="0" y="2916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 rot="-7225202">
            <a:off x="-2238322" y="5021004"/>
            <a:ext cx="6880217" cy="4472141"/>
          </a:xfrm>
          <a:custGeom>
            <a:avLst/>
            <a:gdLst/>
            <a:ahLst/>
            <a:cxnLst/>
            <a:rect l="l" t="t" r="r" b="b"/>
            <a:pathLst>
              <a:path w="6880217" h="4472141">
                <a:moveTo>
                  <a:pt x="0" y="0"/>
                </a:moveTo>
                <a:lnTo>
                  <a:pt x="6880217" y="0"/>
                </a:lnTo>
                <a:lnTo>
                  <a:pt x="6880217" y="4472141"/>
                </a:lnTo>
                <a:lnTo>
                  <a:pt x="0" y="4472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82"/>
          <p:cNvSpPr/>
          <p:nvPr/>
        </p:nvSpPr>
        <p:spPr>
          <a:xfrm>
            <a:off x="843752" y="1688565"/>
            <a:ext cx="2095955" cy="1875880"/>
          </a:xfrm>
          <a:custGeom>
            <a:avLst/>
            <a:gdLst/>
            <a:ahLst/>
            <a:cxnLst/>
            <a:rect l="l" t="t" r="r" b="b"/>
            <a:pathLst>
              <a:path w="2095955" h="1875880">
                <a:moveTo>
                  <a:pt x="0" y="0"/>
                </a:moveTo>
                <a:lnTo>
                  <a:pt x="2095955" y="0"/>
                </a:lnTo>
                <a:lnTo>
                  <a:pt x="2095955" y="1875880"/>
                </a:lnTo>
                <a:lnTo>
                  <a:pt x="0" y="18758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3" name="TextBox 83"/>
          <p:cNvSpPr txBox="1"/>
          <p:nvPr/>
        </p:nvSpPr>
        <p:spPr>
          <a:xfrm>
            <a:off x="3388854" y="235669"/>
            <a:ext cx="11258631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30"/>
              </a:lnSpc>
              <a:spcBef>
                <a:spcPct val="0"/>
              </a:spcBef>
            </a:pPr>
            <a:r>
              <a:rPr lang="en-US" sz="7664" dirty="0" smtClean="0">
                <a:latin typeface="Eczar Bold"/>
              </a:rPr>
              <a:t>CONCLUSION</a:t>
            </a:r>
            <a:endParaRPr lang="en-US" sz="7664" dirty="0">
              <a:latin typeface="Eczar Bold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020073" y="2494608"/>
            <a:ext cx="1242214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Eczar Bold" panose="020B0604020202020204" charset="0"/>
                <a:cs typeface="Eczar Bold" panose="020B0604020202020204" charset="0"/>
              </a:rPr>
              <a:t>The findings from the analysis of the relationship between social media usage and mental health outcomes present a multifaceted landscape. </a:t>
            </a:r>
            <a:endParaRPr lang="en-US" sz="2400" dirty="0" smtClean="0">
              <a:solidFill>
                <a:srgbClr val="002060"/>
              </a:solidFill>
              <a:latin typeface="Eczar Bold" panose="020B0604020202020204" charset="0"/>
              <a:cs typeface="Eczar Bold" panose="020B0604020202020204" charset="0"/>
            </a:endParaRPr>
          </a:p>
          <a:p>
            <a:endParaRPr lang="en-US" sz="2400" dirty="0" smtClean="0">
              <a:solidFill>
                <a:srgbClr val="002060"/>
              </a:solidFill>
              <a:latin typeface="Eczar Bold" panose="020B0604020202020204" charset="0"/>
              <a:cs typeface="Eczar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  <a:latin typeface="Eczar Bold" panose="020B0604020202020204" charset="0"/>
                <a:cs typeface="Eczar Bold" panose="020B0604020202020204" charset="0"/>
              </a:rPr>
              <a:t>A </a:t>
            </a:r>
            <a:r>
              <a:rPr lang="en-US" sz="2400" dirty="0">
                <a:solidFill>
                  <a:srgbClr val="002060"/>
                </a:solidFill>
                <a:latin typeface="Eczar Bold" panose="020B0604020202020204" charset="0"/>
                <a:cs typeface="Eczar Bold" panose="020B0604020202020204" charset="0"/>
              </a:rPr>
              <a:t>positive correlation would suggest the potential for social media to positively impact mental health through fostering connections and support. </a:t>
            </a:r>
            <a:endParaRPr lang="en-US" sz="2400" dirty="0" smtClean="0">
              <a:solidFill>
                <a:srgbClr val="002060"/>
              </a:solidFill>
              <a:latin typeface="Eczar Bold" panose="020B0604020202020204" charset="0"/>
              <a:cs typeface="Eczar Bold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  <a:latin typeface="Eczar Bold" panose="020B0604020202020204" charset="0"/>
                <a:cs typeface="Eczar Bold" panose="020B0604020202020204" charset="0"/>
              </a:rPr>
              <a:t>Conversely</a:t>
            </a:r>
            <a:r>
              <a:rPr lang="en-US" sz="2400" dirty="0">
                <a:solidFill>
                  <a:srgbClr val="002060"/>
                </a:solidFill>
                <a:latin typeface="Eczar Bold" panose="020B0604020202020204" charset="0"/>
                <a:cs typeface="Eczar Bold" panose="020B0604020202020204" charset="0"/>
              </a:rPr>
              <a:t>, a negative correlation would emphasize the risks of excessive use, highlighting the need for mindful consumption and balanced digital </a:t>
            </a:r>
            <a:r>
              <a:rPr lang="en-US" sz="2400" dirty="0" smtClean="0">
                <a:solidFill>
                  <a:srgbClr val="002060"/>
                </a:solidFill>
                <a:latin typeface="Eczar Bold" panose="020B0604020202020204" charset="0"/>
                <a:cs typeface="Eczar Bold" panose="020B0604020202020204" charset="0"/>
              </a:rPr>
              <a:t>habits.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  <a:latin typeface="Eczar Bold" panose="020B0604020202020204" charset="0"/>
                <a:cs typeface="Eczar Bold" panose="020B0604020202020204" charset="0"/>
              </a:rPr>
              <a:t>A </a:t>
            </a:r>
            <a:r>
              <a:rPr lang="en-US" sz="2400" dirty="0">
                <a:solidFill>
                  <a:srgbClr val="002060"/>
                </a:solidFill>
                <a:latin typeface="Eczar Bold" panose="020B0604020202020204" charset="0"/>
                <a:cs typeface="Eczar Bold" panose="020B0604020202020204" charset="0"/>
              </a:rPr>
              <a:t>non-significant relationship would indicate that social media might not be the sole determinant of mental health outcomes, prompting further exploration of other contributing factors. </a:t>
            </a:r>
            <a:endParaRPr lang="en-US" sz="2400" dirty="0" smtClean="0">
              <a:solidFill>
                <a:srgbClr val="002060"/>
              </a:solidFill>
              <a:latin typeface="Eczar Bold" panose="020B0604020202020204" charset="0"/>
              <a:cs typeface="Eczar Bold" panose="020B0604020202020204" charset="0"/>
            </a:endParaRPr>
          </a:p>
          <a:p>
            <a:endParaRPr lang="en-US" sz="2400" dirty="0" smtClean="0">
              <a:solidFill>
                <a:srgbClr val="002060"/>
              </a:solidFill>
              <a:latin typeface="Eczar Bold" panose="020B0604020202020204" charset="0"/>
              <a:cs typeface="Eczar Bold" panose="020B0604020202020204" charset="0"/>
            </a:endParaRPr>
          </a:p>
          <a:p>
            <a:endParaRPr lang="en-US" sz="2400" dirty="0">
              <a:solidFill>
                <a:srgbClr val="002060"/>
              </a:solidFill>
              <a:latin typeface="Eczar Bold" panose="020B0604020202020204" charset="0"/>
              <a:cs typeface="Eczar Bold" panose="020B0604020202020204" charset="0"/>
            </a:endParaRPr>
          </a:p>
          <a:p>
            <a:pPr algn="ctr"/>
            <a:r>
              <a:rPr lang="en-US" sz="2400" dirty="0" smtClean="0">
                <a:solidFill>
                  <a:srgbClr val="002060"/>
                </a:solidFill>
                <a:latin typeface="Eczar Bold" panose="020B0604020202020204" charset="0"/>
                <a:cs typeface="Eczar Bold" panose="020B0604020202020204" charset="0"/>
              </a:rPr>
              <a:t>Regardless </a:t>
            </a:r>
            <a:r>
              <a:rPr lang="en-US" sz="2400" dirty="0">
                <a:solidFill>
                  <a:srgbClr val="002060"/>
                </a:solidFill>
                <a:latin typeface="Eczar Bold" panose="020B0604020202020204" charset="0"/>
                <a:cs typeface="Eczar Bold" panose="020B0604020202020204" charset="0"/>
              </a:rPr>
              <a:t>of the specific outcome, the study underscores the significance of promoting responsible social media use, digital well-being, and mental health awareness. A holistic approach involving education, supportive online environments, and ongoing research remains essential to cultivate a healthier relationship between social media and mental well-being.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474</Words>
  <Application>Microsoft Office PowerPoint</Application>
  <PresentationFormat>Custom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Eczar Bold</vt:lpstr>
      <vt:lpstr>DM Sans Bold</vt:lpstr>
      <vt:lpstr>Calibri</vt:lpstr>
      <vt:lpstr>Eczar Ultra-Bold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Online Learning Planner Pink and Green Retro Illustrative</dc:title>
  <dc:creator>Atishya</dc:creator>
  <cp:lastModifiedBy>rajeev</cp:lastModifiedBy>
  <cp:revision>25</cp:revision>
  <dcterms:created xsi:type="dcterms:W3CDTF">2006-08-16T00:00:00Z</dcterms:created>
  <dcterms:modified xsi:type="dcterms:W3CDTF">2023-11-06T09:15:58Z</dcterms:modified>
  <dc:identifier>DAFzTUNFbbA</dc:identifier>
</cp:coreProperties>
</file>